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3" r:id="rId3"/>
    <p:sldId id="269" r:id="rId4"/>
    <p:sldId id="266" r:id="rId5"/>
    <p:sldId id="267" r:id="rId6"/>
    <p:sldId id="268" r:id="rId7"/>
    <p:sldId id="262" r:id="rId8"/>
    <p:sldId id="259" r:id="rId9"/>
    <p:sldId id="265" r:id="rId10"/>
    <p:sldId id="274" r:id="rId11"/>
    <p:sldId id="258" r:id="rId12"/>
    <p:sldId id="260" r:id="rId13"/>
    <p:sldId id="261" r:id="rId14"/>
    <p:sldId id="264" r:id="rId15"/>
    <p:sldId id="270" r:id="rId16"/>
    <p:sldId id="271" r:id="rId17"/>
    <p:sldId id="272" r:id="rId18"/>
    <p:sldId id="273" r:id="rId19"/>
    <p:sldId id="276" r:id="rId20"/>
    <p:sldId id="277" r:id="rId21"/>
    <p:sldId id="278" r:id="rId22"/>
    <p:sldId id="279" r:id="rId23"/>
    <p:sldId id="275"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5B2CF7A-70C2-4D3D-A1BE-AD5F31D44E7C}" v="29" dt="2026-01-17T10:46:55.28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51" d="100"/>
          <a:sy n="51" d="100"/>
        </p:scale>
        <p:origin x="1256" y="264"/>
      </p:cViewPr>
      <p:guideLst/>
    </p:cSldViewPr>
  </p:slideViewPr>
  <p:notesTextViewPr>
    <p:cViewPr>
      <p:scale>
        <a:sx n="1" d="1"/>
        <a:sy n="1" d="1"/>
      </p:scale>
      <p:origin x="0" y="0"/>
    </p:cViewPr>
  </p:notesTextViewPr>
  <p:sorterViewPr>
    <p:cViewPr>
      <p:scale>
        <a:sx n="100" d="100"/>
        <a:sy n="100" d="100"/>
      </p:scale>
      <p:origin x="0" y="-261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BAND 'D'</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8640-4583-B72E-388AA99E5648}"/>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8640-4583-B72E-388AA99E5648}"/>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8640-4583-B72E-388AA99E5648}"/>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8640-4583-B72E-388AA99E5648}"/>
              </c:ext>
            </c:extLst>
          </c:dPt>
          <c:cat>
            <c:strRef>
              <c:f>Sheet1!$A$2:$A$5</c:f>
              <c:strCache>
                <c:ptCount val="4"/>
                <c:pt idx="0">
                  <c:v>WSCC</c:v>
                </c:pt>
                <c:pt idx="1">
                  <c:v>Police</c:v>
                </c:pt>
                <c:pt idx="2">
                  <c:v>HDC</c:v>
                </c:pt>
                <c:pt idx="3">
                  <c:v>CPC</c:v>
                </c:pt>
              </c:strCache>
            </c:strRef>
          </c:cat>
          <c:val>
            <c:numRef>
              <c:f>Sheet1!$B$2:$B$5</c:f>
              <c:numCache>
                <c:formatCode>General</c:formatCode>
                <c:ptCount val="4"/>
                <c:pt idx="0">
                  <c:v>1889.8200000000002</c:v>
                </c:pt>
                <c:pt idx="1">
                  <c:v>279.27340000000004</c:v>
                </c:pt>
                <c:pt idx="2">
                  <c:v>180.14500000000001</c:v>
                </c:pt>
                <c:pt idx="3">
                  <c:v>120</c:v>
                </c:pt>
              </c:numCache>
            </c:numRef>
          </c:val>
          <c:extLst>
            <c:ext xmlns:c16="http://schemas.microsoft.com/office/drawing/2014/chart" uri="{C3380CC4-5D6E-409C-BE32-E72D297353CC}">
              <c16:uniqueId val="{00000000-C8B4-440B-B986-5E4D63912D35}"/>
            </c:ext>
          </c:extLst>
        </c:ser>
        <c:ser>
          <c:idx val="1"/>
          <c:order val="1"/>
          <c:tx>
            <c:strRef>
              <c:f>Sheet1!$C$1</c:f>
              <c:strCache>
                <c:ptCount val="1"/>
                <c:pt idx="0">
                  <c:v>Column1</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9-F835-42D7-A238-9AAC00A66017}"/>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B-F835-42D7-A238-9AAC00A66017}"/>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D-F835-42D7-A238-9AAC00A66017}"/>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F-F835-42D7-A238-9AAC00A66017}"/>
              </c:ext>
            </c:extLst>
          </c:dPt>
          <c:cat>
            <c:strRef>
              <c:f>Sheet1!$A$2:$A$5</c:f>
              <c:strCache>
                <c:ptCount val="4"/>
                <c:pt idx="0">
                  <c:v>WSCC</c:v>
                </c:pt>
                <c:pt idx="1">
                  <c:v>Police</c:v>
                </c:pt>
                <c:pt idx="2">
                  <c:v>HDC</c:v>
                </c:pt>
                <c:pt idx="3">
                  <c:v>CPC</c:v>
                </c:pt>
              </c:strCache>
            </c:strRef>
          </c:cat>
          <c:val>
            <c:numRef>
              <c:f>Sheet1!$C$2:$C$5</c:f>
              <c:numCache>
                <c:formatCode>General</c:formatCode>
                <c:ptCount val="4"/>
                <c:pt idx="0">
                  <c:v>0.76534529837216203</c:v>
                </c:pt>
                <c:pt idx="1">
                  <c:v>0.11310102742610839</c:v>
                </c:pt>
                <c:pt idx="2">
                  <c:v>7.2955693545021821E-2</c:v>
                </c:pt>
                <c:pt idx="3">
                  <c:v>4.859798065670775E-2</c:v>
                </c:pt>
              </c:numCache>
            </c:numRef>
          </c:val>
          <c:extLst>
            <c:ext xmlns:c16="http://schemas.microsoft.com/office/drawing/2014/chart" uri="{C3380CC4-5D6E-409C-BE32-E72D297353CC}">
              <c16:uniqueId val="{00000008-51FD-43BA-9F4E-205A6DD497D8}"/>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4C1CF8-2EC8-7B75-C039-0D5293FE837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10A8EA02-4AFF-301C-75BD-A59345FDBF1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AB2F70BE-8D49-B519-6C8A-748C057043DC}"/>
              </a:ext>
            </a:extLst>
          </p:cNvPr>
          <p:cNvSpPr>
            <a:spLocks noGrp="1"/>
          </p:cNvSpPr>
          <p:nvPr>
            <p:ph type="dt" sz="half" idx="10"/>
          </p:nvPr>
        </p:nvSpPr>
        <p:spPr/>
        <p:txBody>
          <a:bodyPr/>
          <a:lstStyle/>
          <a:p>
            <a:fld id="{1130CD57-6DD9-46F9-9055-51DC15A8792C}" type="datetimeFigureOut">
              <a:rPr lang="en-GB" smtClean="0"/>
              <a:t>17/01/2026</a:t>
            </a:fld>
            <a:endParaRPr lang="en-GB"/>
          </a:p>
        </p:txBody>
      </p:sp>
      <p:sp>
        <p:nvSpPr>
          <p:cNvPr id="5" name="Footer Placeholder 4">
            <a:extLst>
              <a:ext uri="{FF2B5EF4-FFF2-40B4-BE49-F238E27FC236}">
                <a16:creationId xmlns:a16="http://schemas.microsoft.com/office/drawing/2014/main" id="{7A2CF8D6-CC06-A178-FAE6-0A3BBA4AD72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363BCA2-99DB-9E6B-7E64-B031CEA8FBAC}"/>
              </a:ext>
            </a:extLst>
          </p:cNvPr>
          <p:cNvSpPr>
            <a:spLocks noGrp="1"/>
          </p:cNvSpPr>
          <p:nvPr>
            <p:ph type="sldNum" sz="quarter" idx="12"/>
          </p:nvPr>
        </p:nvSpPr>
        <p:spPr/>
        <p:txBody>
          <a:bodyPr/>
          <a:lstStyle/>
          <a:p>
            <a:fld id="{E5F8A1D3-6601-4A71-9452-188E650E2F6D}" type="slidenum">
              <a:rPr lang="en-GB" smtClean="0"/>
              <a:t>‹#›</a:t>
            </a:fld>
            <a:endParaRPr lang="en-GB"/>
          </a:p>
        </p:txBody>
      </p:sp>
    </p:spTree>
    <p:extLst>
      <p:ext uri="{BB962C8B-B14F-4D97-AF65-F5344CB8AC3E}">
        <p14:creationId xmlns:p14="http://schemas.microsoft.com/office/powerpoint/2010/main" val="39379917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7E4255-4BE0-EFB7-6E2F-7D0620658F55}"/>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75A98B0-E183-1BAC-0157-3DF8247915F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FAA7EA7-9A23-B9DC-11F2-BD5FC9420530}"/>
              </a:ext>
            </a:extLst>
          </p:cNvPr>
          <p:cNvSpPr>
            <a:spLocks noGrp="1"/>
          </p:cNvSpPr>
          <p:nvPr>
            <p:ph type="dt" sz="half" idx="10"/>
          </p:nvPr>
        </p:nvSpPr>
        <p:spPr/>
        <p:txBody>
          <a:bodyPr/>
          <a:lstStyle/>
          <a:p>
            <a:fld id="{1130CD57-6DD9-46F9-9055-51DC15A8792C}" type="datetimeFigureOut">
              <a:rPr lang="en-GB" smtClean="0"/>
              <a:t>17/01/2026</a:t>
            </a:fld>
            <a:endParaRPr lang="en-GB"/>
          </a:p>
        </p:txBody>
      </p:sp>
      <p:sp>
        <p:nvSpPr>
          <p:cNvPr id="5" name="Footer Placeholder 4">
            <a:extLst>
              <a:ext uri="{FF2B5EF4-FFF2-40B4-BE49-F238E27FC236}">
                <a16:creationId xmlns:a16="http://schemas.microsoft.com/office/drawing/2014/main" id="{FFFCD517-16D0-BDB2-64A1-27AB08E02B8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11284D4-956E-9318-CC74-8EC34AAEFB35}"/>
              </a:ext>
            </a:extLst>
          </p:cNvPr>
          <p:cNvSpPr>
            <a:spLocks noGrp="1"/>
          </p:cNvSpPr>
          <p:nvPr>
            <p:ph type="sldNum" sz="quarter" idx="12"/>
          </p:nvPr>
        </p:nvSpPr>
        <p:spPr/>
        <p:txBody>
          <a:bodyPr/>
          <a:lstStyle/>
          <a:p>
            <a:fld id="{E5F8A1D3-6601-4A71-9452-188E650E2F6D}" type="slidenum">
              <a:rPr lang="en-GB" smtClean="0"/>
              <a:t>‹#›</a:t>
            </a:fld>
            <a:endParaRPr lang="en-GB"/>
          </a:p>
        </p:txBody>
      </p:sp>
    </p:spTree>
    <p:extLst>
      <p:ext uri="{BB962C8B-B14F-4D97-AF65-F5344CB8AC3E}">
        <p14:creationId xmlns:p14="http://schemas.microsoft.com/office/powerpoint/2010/main" val="20634891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AF5B692-044E-8B34-FA42-6C05228EA6E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04C2BA3-29B5-0DDF-A1DE-5878E0ECEAE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D115999-0ED2-AEAF-1104-E7DB6667D081}"/>
              </a:ext>
            </a:extLst>
          </p:cNvPr>
          <p:cNvSpPr>
            <a:spLocks noGrp="1"/>
          </p:cNvSpPr>
          <p:nvPr>
            <p:ph type="dt" sz="half" idx="10"/>
          </p:nvPr>
        </p:nvSpPr>
        <p:spPr/>
        <p:txBody>
          <a:bodyPr/>
          <a:lstStyle/>
          <a:p>
            <a:fld id="{1130CD57-6DD9-46F9-9055-51DC15A8792C}" type="datetimeFigureOut">
              <a:rPr lang="en-GB" smtClean="0"/>
              <a:t>17/01/2026</a:t>
            </a:fld>
            <a:endParaRPr lang="en-GB"/>
          </a:p>
        </p:txBody>
      </p:sp>
      <p:sp>
        <p:nvSpPr>
          <p:cNvPr id="5" name="Footer Placeholder 4">
            <a:extLst>
              <a:ext uri="{FF2B5EF4-FFF2-40B4-BE49-F238E27FC236}">
                <a16:creationId xmlns:a16="http://schemas.microsoft.com/office/drawing/2014/main" id="{02C17215-A1EB-966F-EE16-34E22AB2B05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AFCE494-7E15-DBCA-360C-F89657A75792}"/>
              </a:ext>
            </a:extLst>
          </p:cNvPr>
          <p:cNvSpPr>
            <a:spLocks noGrp="1"/>
          </p:cNvSpPr>
          <p:nvPr>
            <p:ph type="sldNum" sz="quarter" idx="12"/>
          </p:nvPr>
        </p:nvSpPr>
        <p:spPr/>
        <p:txBody>
          <a:bodyPr/>
          <a:lstStyle/>
          <a:p>
            <a:fld id="{E5F8A1D3-6601-4A71-9452-188E650E2F6D}" type="slidenum">
              <a:rPr lang="en-GB" smtClean="0"/>
              <a:t>‹#›</a:t>
            </a:fld>
            <a:endParaRPr lang="en-GB"/>
          </a:p>
        </p:txBody>
      </p:sp>
    </p:spTree>
    <p:extLst>
      <p:ext uri="{BB962C8B-B14F-4D97-AF65-F5344CB8AC3E}">
        <p14:creationId xmlns:p14="http://schemas.microsoft.com/office/powerpoint/2010/main" val="13936504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37D06-6620-6727-5F3A-663C744B1C7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524698F-EA7F-EC15-1AE9-E4E5D49823B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FCD998D-317C-F8F3-9A2F-87F6FC960384}"/>
              </a:ext>
            </a:extLst>
          </p:cNvPr>
          <p:cNvSpPr>
            <a:spLocks noGrp="1"/>
          </p:cNvSpPr>
          <p:nvPr>
            <p:ph type="dt" sz="half" idx="10"/>
          </p:nvPr>
        </p:nvSpPr>
        <p:spPr/>
        <p:txBody>
          <a:bodyPr/>
          <a:lstStyle/>
          <a:p>
            <a:fld id="{1130CD57-6DD9-46F9-9055-51DC15A8792C}" type="datetimeFigureOut">
              <a:rPr lang="en-GB" smtClean="0"/>
              <a:t>17/01/2026</a:t>
            </a:fld>
            <a:endParaRPr lang="en-GB"/>
          </a:p>
        </p:txBody>
      </p:sp>
      <p:sp>
        <p:nvSpPr>
          <p:cNvPr id="5" name="Footer Placeholder 4">
            <a:extLst>
              <a:ext uri="{FF2B5EF4-FFF2-40B4-BE49-F238E27FC236}">
                <a16:creationId xmlns:a16="http://schemas.microsoft.com/office/drawing/2014/main" id="{8E324840-D96A-6357-2A5D-781F1BA0313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658CCE4-354C-14A1-6AED-F128533E13CD}"/>
              </a:ext>
            </a:extLst>
          </p:cNvPr>
          <p:cNvSpPr>
            <a:spLocks noGrp="1"/>
          </p:cNvSpPr>
          <p:nvPr>
            <p:ph type="sldNum" sz="quarter" idx="12"/>
          </p:nvPr>
        </p:nvSpPr>
        <p:spPr/>
        <p:txBody>
          <a:bodyPr/>
          <a:lstStyle/>
          <a:p>
            <a:fld id="{E5F8A1D3-6601-4A71-9452-188E650E2F6D}" type="slidenum">
              <a:rPr lang="en-GB" smtClean="0"/>
              <a:t>‹#›</a:t>
            </a:fld>
            <a:endParaRPr lang="en-GB"/>
          </a:p>
        </p:txBody>
      </p:sp>
    </p:spTree>
    <p:extLst>
      <p:ext uri="{BB962C8B-B14F-4D97-AF65-F5344CB8AC3E}">
        <p14:creationId xmlns:p14="http://schemas.microsoft.com/office/powerpoint/2010/main" val="32291733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68C111-EF85-A245-1F9D-253766A5433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45110E15-7EBD-844D-A6EF-A7572095E05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DD649DF-991D-A766-9900-A01559946290}"/>
              </a:ext>
            </a:extLst>
          </p:cNvPr>
          <p:cNvSpPr>
            <a:spLocks noGrp="1"/>
          </p:cNvSpPr>
          <p:nvPr>
            <p:ph type="dt" sz="half" idx="10"/>
          </p:nvPr>
        </p:nvSpPr>
        <p:spPr/>
        <p:txBody>
          <a:bodyPr/>
          <a:lstStyle/>
          <a:p>
            <a:fld id="{1130CD57-6DD9-46F9-9055-51DC15A8792C}" type="datetimeFigureOut">
              <a:rPr lang="en-GB" smtClean="0"/>
              <a:t>17/01/2026</a:t>
            </a:fld>
            <a:endParaRPr lang="en-GB"/>
          </a:p>
        </p:txBody>
      </p:sp>
      <p:sp>
        <p:nvSpPr>
          <p:cNvPr id="5" name="Footer Placeholder 4">
            <a:extLst>
              <a:ext uri="{FF2B5EF4-FFF2-40B4-BE49-F238E27FC236}">
                <a16:creationId xmlns:a16="http://schemas.microsoft.com/office/drawing/2014/main" id="{5CF7314C-E1C8-1E93-7C5C-0385099392B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4C7B0AF-FBB6-83D7-39BD-DF2364BE4B88}"/>
              </a:ext>
            </a:extLst>
          </p:cNvPr>
          <p:cNvSpPr>
            <a:spLocks noGrp="1"/>
          </p:cNvSpPr>
          <p:nvPr>
            <p:ph type="sldNum" sz="quarter" idx="12"/>
          </p:nvPr>
        </p:nvSpPr>
        <p:spPr/>
        <p:txBody>
          <a:bodyPr/>
          <a:lstStyle/>
          <a:p>
            <a:fld id="{E5F8A1D3-6601-4A71-9452-188E650E2F6D}" type="slidenum">
              <a:rPr lang="en-GB" smtClean="0"/>
              <a:t>‹#›</a:t>
            </a:fld>
            <a:endParaRPr lang="en-GB"/>
          </a:p>
        </p:txBody>
      </p:sp>
    </p:spTree>
    <p:extLst>
      <p:ext uri="{BB962C8B-B14F-4D97-AF65-F5344CB8AC3E}">
        <p14:creationId xmlns:p14="http://schemas.microsoft.com/office/powerpoint/2010/main" val="10796690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032275-8BC9-C6CC-DB2F-9552720CEFA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A7E1D9C-0942-BE4C-C581-BD411C84632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256DE05B-69B1-8B64-DC3F-BC55FEF4DE1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53B33E6A-3AD9-C247-9381-00E5A7EAB48B}"/>
              </a:ext>
            </a:extLst>
          </p:cNvPr>
          <p:cNvSpPr>
            <a:spLocks noGrp="1"/>
          </p:cNvSpPr>
          <p:nvPr>
            <p:ph type="dt" sz="half" idx="10"/>
          </p:nvPr>
        </p:nvSpPr>
        <p:spPr/>
        <p:txBody>
          <a:bodyPr/>
          <a:lstStyle/>
          <a:p>
            <a:fld id="{1130CD57-6DD9-46F9-9055-51DC15A8792C}" type="datetimeFigureOut">
              <a:rPr lang="en-GB" smtClean="0"/>
              <a:t>17/01/2026</a:t>
            </a:fld>
            <a:endParaRPr lang="en-GB"/>
          </a:p>
        </p:txBody>
      </p:sp>
      <p:sp>
        <p:nvSpPr>
          <p:cNvPr id="6" name="Footer Placeholder 5">
            <a:extLst>
              <a:ext uri="{FF2B5EF4-FFF2-40B4-BE49-F238E27FC236}">
                <a16:creationId xmlns:a16="http://schemas.microsoft.com/office/drawing/2014/main" id="{70A5EA22-74EE-F8B1-8686-526A349A03D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35DB4FA-85D6-F580-C40F-DA1557009D85}"/>
              </a:ext>
            </a:extLst>
          </p:cNvPr>
          <p:cNvSpPr>
            <a:spLocks noGrp="1"/>
          </p:cNvSpPr>
          <p:nvPr>
            <p:ph type="sldNum" sz="quarter" idx="12"/>
          </p:nvPr>
        </p:nvSpPr>
        <p:spPr/>
        <p:txBody>
          <a:bodyPr/>
          <a:lstStyle/>
          <a:p>
            <a:fld id="{E5F8A1D3-6601-4A71-9452-188E650E2F6D}" type="slidenum">
              <a:rPr lang="en-GB" smtClean="0"/>
              <a:t>‹#›</a:t>
            </a:fld>
            <a:endParaRPr lang="en-GB"/>
          </a:p>
        </p:txBody>
      </p:sp>
    </p:spTree>
    <p:extLst>
      <p:ext uri="{BB962C8B-B14F-4D97-AF65-F5344CB8AC3E}">
        <p14:creationId xmlns:p14="http://schemas.microsoft.com/office/powerpoint/2010/main" val="26271719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DB5E4D-3043-C80F-6B6E-43408092F0A6}"/>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22C3E98-5BEC-1DB4-53C2-350EB7BEC90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9EDAF82-7E6F-05BB-D3AD-33379F265DB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E406A124-BCC8-CC1D-21CE-1BC86D972B9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06CFBF7-EC68-1777-5485-DC77EF5C182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4ECDB0B2-6B11-6555-2064-5D6986EE7C88}"/>
              </a:ext>
            </a:extLst>
          </p:cNvPr>
          <p:cNvSpPr>
            <a:spLocks noGrp="1"/>
          </p:cNvSpPr>
          <p:nvPr>
            <p:ph type="dt" sz="half" idx="10"/>
          </p:nvPr>
        </p:nvSpPr>
        <p:spPr/>
        <p:txBody>
          <a:bodyPr/>
          <a:lstStyle/>
          <a:p>
            <a:fld id="{1130CD57-6DD9-46F9-9055-51DC15A8792C}" type="datetimeFigureOut">
              <a:rPr lang="en-GB" smtClean="0"/>
              <a:t>17/01/2026</a:t>
            </a:fld>
            <a:endParaRPr lang="en-GB"/>
          </a:p>
        </p:txBody>
      </p:sp>
      <p:sp>
        <p:nvSpPr>
          <p:cNvPr id="8" name="Footer Placeholder 7">
            <a:extLst>
              <a:ext uri="{FF2B5EF4-FFF2-40B4-BE49-F238E27FC236}">
                <a16:creationId xmlns:a16="http://schemas.microsoft.com/office/drawing/2014/main" id="{25E814CF-CA31-44BC-A16A-44A7B7C497FC}"/>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31BFCB71-7EFB-EE2B-30D7-EC545DB90A34}"/>
              </a:ext>
            </a:extLst>
          </p:cNvPr>
          <p:cNvSpPr>
            <a:spLocks noGrp="1"/>
          </p:cNvSpPr>
          <p:nvPr>
            <p:ph type="sldNum" sz="quarter" idx="12"/>
          </p:nvPr>
        </p:nvSpPr>
        <p:spPr/>
        <p:txBody>
          <a:bodyPr/>
          <a:lstStyle/>
          <a:p>
            <a:fld id="{E5F8A1D3-6601-4A71-9452-188E650E2F6D}" type="slidenum">
              <a:rPr lang="en-GB" smtClean="0"/>
              <a:t>‹#›</a:t>
            </a:fld>
            <a:endParaRPr lang="en-GB"/>
          </a:p>
        </p:txBody>
      </p:sp>
    </p:spTree>
    <p:extLst>
      <p:ext uri="{BB962C8B-B14F-4D97-AF65-F5344CB8AC3E}">
        <p14:creationId xmlns:p14="http://schemas.microsoft.com/office/powerpoint/2010/main" val="1990777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02E7EB-2FF5-9D62-6812-31EA46DF904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42A2FB5-4E77-2993-AB56-ECAC820B8FFF}"/>
              </a:ext>
            </a:extLst>
          </p:cNvPr>
          <p:cNvSpPr>
            <a:spLocks noGrp="1"/>
          </p:cNvSpPr>
          <p:nvPr>
            <p:ph type="dt" sz="half" idx="10"/>
          </p:nvPr>
        </p:nvSpPr>
        <p:spPr/>
        <p:txBody>
          <a:bodyPr/>
          <a:lstStyle/>
          <a:p>
            <a:fld id="{1130CD57-6DD9-46F9-9055-51DC15A8792C}" type="datetimeFigureOut">
              <a:rPr lang="en-GB" smtClean="0"/>
              <a:t>17/01/2026</a:t>
            </a:fld>
            <a:endParaRPr lang="en-GB"/>
          </a:p>
        </p:txBody>
      </p:sp>
      <p:sp>
        <p:nvSpPr>
          <p:cNvPr id="4" name="Footer Placeholder 3">
            <a:extLst>
              <a:ext uri="{FF2B5EF4-FFF2-40B4-BE49-F238E27FC236}">
                <a16:creationId xmlns:a16="http://schemas.microsoft.com/office/drawing/2014/main" id="{E79A3E72-985E-71F0-69AF-7B7AEB71425A}"/>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03A0BBE5-28F5-DDA5-F703-E2C1C6F2E44F}"/>
              </a:ext>
            </a:extLst>
          </p:cNvPr>
          <p:cNvSpPr>
            <a:spLocks noGrp="1"/>
          </p:cNvSpPr>
          <p:nvPr>
            <p:ph type="sldNum" sz="quarter" idx="12"/>
          </p:nvPr>
        </p:nvSpPr>
        <p:spPr/>
        <p:txBody>
          <a:bodyPr/>
          <a:lstStyle/>
          <a:p>
            <a:fld id="{E5F8A1D3-6601-4A71-9452-188E650E2F6D}" type="slidenum">
              <a:rPr lang="en-GB" smtClean="0"/>
              <a:t>‹#›</a:t>
            </a:fld>
            <a:endParaRPr lang="en-GB"/>
          </a:p>
        </p:txBody>
      </p:sp>
    </p:spTree>
    <p:extLst>
      <p:ext uri="{BB962C8B-B14F-4D97-AF65-F5344CB8AC3E}">
        <p14:creationId xmlns:p14="http://schemas.microsoft.com/office/powerpoint/2010/main" val="34425609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56A01E6-445C-96CB-8CCD-546C7B2B9142}"/>
              </a:ext>
            </a:extLst>
          </p:cNvPr>
          <p:cNvSpPr>
            <a:spLocks noGrp="1"/>
          </p:cNvSpPr>
          <p:nvPr>
            <p:ph type="dt" sz="half" idx="10"/>
          </p:nvPr>
        </p:nvSpPr>
        <p:spPr/>
        <p:txBody>
          <a:bodyPr/>
          <a:lstStyle/>
          <a:p>
            <a:fld id="{1130CD57-6DD9-46F9-9055-51DC15A8792C}" type="datetimeFigureOut">
              <a:rPr lang="en-GB" smtClean="0"/>
              <a:t>17/01/2026</a:t>
            </a:fld>
            <a:endParaRPr lang="en-GB"/>
          </a:p>
        </p:txBody>
      </p:sp>
      <p:sp>
        <p:nvSpPr>
          <p:cNvPr id="3" name="Footer Placeholder 2">
            <a:extLst>
              <a:ext uri="{FF2B5EF4-FFF2-40B4-BE49-F238E27FC236}">
                <a16:creationId xmlns:a16="http://schemas.microsoft.com/office/drawing/2014/main" id="{0A0B2BD6-726E-1D07-2104-D85C796CE66C}"/>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4406027A-6E56-66F9-7605-29E6D5420752}"/>
              </a:ext>
            </a:extLst>
          </p:cNvPr>
          <p:cNvSpPr>
            <a:spLocks noGrp="1"/>
          </p:cNvSpPr>
          <p:nvPr>
            <p:ph type="sldNum" sz="quarter" idx="12"/>
          </p:nvPr>
        </p:nvSpPr>
        <p:spPr/>
        <p:txBody>
          <a:bodyPr/>
          <a:lstStyle/>
          <a:p>
            <a:fld id="{E5F8A1D3-6601-4A71-9452-188E650E2F6D}" type="slidenum">
              <a:rPr lang="en-GB" smtClean="0"/>
              <a:t>‹#›</a:t>
            </a:fld>
            <a:endParaRPr lang="en-GB"/>
          </a:p>
        </p:txBody>
      </p:sp>
    </p:spTree>
    <p:extLst>
      <p:ext uri="{BB962C8B-B14F-4D97-AF65-F5344CB8AC3E}">
        <p14:creationId xmlns:p14="http://schemas.microsoft.com/office/powerpoint/2010/main" val="4413869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F8C9E5-2E98-E862-8586-CB0D63DE807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E8525672-6273-56A3-4B1B-9E0460ECA84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B60D897-EF49-2186-4E06-45106B2295B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DF7BC68-62DA-21EE-D61B-2BECA366FA64}"/>
              </a:ext>
            </a:extLst>
          </p:cNvPr>
          <p:cNvSpPr>
            <a:spLocks noGrp="1"/>
          </p:cNvSpPr>
          <p:nvPr>
            <p:ph type="dt" sz="half" idx="10"/>
          </p:nvPr>
        </p:nvSpPr>
        <p:spPr/>
        <p:txBody>
          <a:bodyPr/>
          <a:lstStyle/>
          <a:p>
            <a:fld id="{1130CD57-6DD9-46F9-9055-51DC15A8792C}" type="datetimeFigureOut">
              <a:rPr lang="en-GB" smtClean="0"/>
              <a:t>17/01/2026</a:t>
            </a:fld>
            <a:endParaRPr lang="en-GB"/>
          </a:p>
        </p:txBody>
      </p:sp>
      <p:sp>
        <p:nvSpPr>
          <p:cNvPr id="6" name="Footer Placeholder 5">
            <a:extLst>
              <a:ext uri="{FF2B5EF4-FFF2-40B4-BE49-F238E27FC236}">
                <a16:creationId xmlns:a16="http://schemas.microsoft.com/office/drawing/2014/main" id="{EDC6D59E-8F6D-4119-762D-8849D7F51A3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260B69C-D54B-B4BA-1C2B-0D0CFCA0DC83}"/>
              </a:ext>
            </a:extLst>
          </p:cNvPr>
          <p:cNvSpPr>
            <a:spLocks noGrp="1"/>
          </p:cNvSpPr>
          <p:nvPr>
            <p:ph type="sldNum" sz="quarter" idx="12"/>
          </p:nvPr>
        </p:nvSpPr>
        <p:spPr/>
        <p:txBody>
          <a:bodyPr/>
          <a:lstStyle/>
          <a:p>
            <a:fld id="{E5F8A1D3-6601-4A71-9452-188E650E2F6D}" type="slidenum">
              <a:rPr lang="en-GB" smtClean="0"/>
              <a:t>‹#›</a:t>
            </a:fld>
            <a:endParaRPr lang="en-GB"/>
          </a:p>
        </p:txBody>
      </p:sp>
    </p:spTree>
    <p:extLst>
      <p:ext uri="{BB962C8B-B14F-4D97-AF65-F5344CB8AC3E}">
        <p14:creationId xmlns:p14="http://schemas.microsoft.com/office/powerpoint/2010/main" val="26354280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9219D8-111C-25DA-57A0-3328DB77817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075E4229-741B-7323-4CA7-08F08ECE68A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28BB58D9-4430-F86A-DDCC-6874FB7F3A6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AD3C22E-7763-A4EF-9F3E-3DB44C117581}"/>
              </a:ext>
            </a:extLst>
          </p:cNvPr>
          <p:cNvSpPr>
            <a:spLocks noGrp="1"/>
          </p:cNvSpPr>
          <p:nvPr>
            <p:ph type="dt" sz="half" idx="10"/>
          </p:nvPr>
        </p:nvSpPr>
        <p:spPr/>
        <p:txBody>
          <a:bodyPr/>
          <a:lstStyle/>
          <a:p>
            <a:fld id="{1130CD57-6DD9-46F9-9055-51DC15A8792C}" type="datetimeFigureOut">
              <a:rPr lang="en-GB" smtClean="0"/>
              <a:t>17/01/2026</a:t>
            </a:fld>
            <a:endParaRPr lang="en-GB"/>
          </a:p>
        </p:txBody>
      </p:sp>
      <p:sp>
        <p:nvSpPr>
          <p:cNvPr id="6" name="Footer Placeholder 5">
            <a:extLst>
              <a:ext uri="{FF2B5EF4-FFF2-40B4-BE49-F238E27FC236}">
                <a16:creationId xmlns:a16="http://schemas.microsoft.com/office/drawing/2014/main" id="{FB28CC76-3983-47A9-C716-DBC26070234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D6C81FB-B776-5E0E-BA11-F0B92B98D2DD}"/>
              </a:ext>
            </a:extLst>
          </p:cNvPr>
          <p:cNvSpPr>
            <a:spLocks noGrp="1"/>
          </p:cNvSpPr>
          <p:nvPr>
            <p:ph type="sldNum" sz="quarter" idx="12"/>
          </p:nvPr>
        </p:nvSpPr>
        <p:spPr/>
        <p:txBody>
          <a:bodyPr/>
          <a:lstStyle/>
          <a:p>
            <a:fld id="{E5F8A1D3-6601-4A71-9452-188E650E2F6D}" type="slidenum">
              <a:rPr lang="en-GB" smtClean="0"/>
              <a:t>‹#›</a:t>
            </a:fld>
            <a:endParaRPr lang="en-GB"/>
          </a:p>
        </p:txBody>
      </p:sp>
    </p:spTree>
    <p:extLst>
      <p:ext uri="{BB962C8B-B14F-4D97-AF65-F5344CB8AC3E}">
        <p14:creationId xmlns:p14="http://schemas.microsoft.com/office/powerpoint/2010/main" val="3376802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FDBB15B-3F65-E414-A259-86BE6B29F4A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F2D006F-68CA-162F-130D-630F6827A00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1316854-5E80-8C45-022D-61F3DA423ED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130CD57-6DD9-46F9-9055-51DC15A8792C}" type="datetimeFigureOut">
              <a:rPr lang="en-GB" smtClean="0"/>
              <a:t>17/01/2026</a:t>
            </a:fld>
            <a:endParaRPr lang="en-GB"/>
          </a:p>
        </p:txBody>
      </p:sp>
      <p:sp>
        <p:nvSpPr>
          <p:cNvPr id="5" name="Footer Placeholder 4">
            <a:extLst>
              <a:ext uri="{FF2B5EF4-FFF2-40B4-BE49-F238E27FC236}">
                <a16:creationId xmlns:a16="http://schemas.microsoft.com/office/drawing/2014/main" id="{6D5BA4C2-BC4B-93C7-DF8A-37BB1D58B7A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595C391B-BA5C-A24E-E0AD-B47BE23B61E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5F8A1D3-6601-4A71-9452-188E650E2F6D}" type="slidenum">
              <a:rPr lang="en-GB" smtClean="0"/>
              <a:t>‹#›</a:t>
            </a:fld>
            <a:endParaRPr lang="en-GB"/>
          </a:p>
        </p:txBody>
      </p:sp>
    </p:spTree>
    <p:extLst>
      <p:ext uri="{BB962C8B-B14F-4D97-AF65-F5344CB8AC3E}">
        <p14:creationId xmlns:p14="http://schemas.microsoft.com/office/powerpoint/2010/main" val="20962124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edf-re.uk/our-sites/pictslane"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2.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1A9165-FEF3-C6D2-2E88-D2DBD2160501}"/>
              </a:ext>
            </a:extLst>
          </p:cNvPr>
          <p:cNvSpPr>
            <a:spLocks noGrp="1"/>
          </p:cNvSpPr>
          <p:nvPr>
            <p:ph type="ctrTitle"/>
          </p:nvPr>
        </p:nvSpPr>
        <p:spPr>
          <a:xfrm>
            <a:off x="1524000" y="1122363"/>
            <a:ext cx="7356953" cy="869275"/>
          </a:xfrm>
        </p:spPr>
        <p:txBody>
          <a:bodyPr>
            <a:normAutofit fontScale="90000"/>
          </a:bodyPr>
          <a:lstStyle/>
          <a:p>
            <a:r>
              <a:rPr lang="en-GB" dirty="0"/>
              <a:t>Cowfold Parish Council </a:t>
            </a:r>
          </a:p>
        </p:txBody>
      </p:sp>
      <p:sp>
        <p:nvSpPr>
          <p:cNvPr id="3" name="Subtitle 2">
            <a:extLst>
              <a:ext uri="{FF2B5EF4-FFF2-40B4-BE49-F238E27FC236}">
                <a16:creationId xmlns:a16="http://schemas.microsoft.com/office/drawing/2014/main" id="{0149AE45-7609-5DC0-EEA8-5F10216D7AAF}"/>
              </a:ext>
            </a:extLst>
          </p:cNvPr>
          <p:cNvSpPr>
            <a:spLocks noGrp="1"/>
          </p:cNvSpPr>
          <p:nvPr>
            <p:ph type="subTitle" idx="1"/>
          </p:nvPr>
        </p:nvSpPr>
        <p:spPr>
          <a:xfrm>
            <a:off x="1189971" y="3000789"/>
            <a:ext cx="3206665" cy="2260144"/>
          </a:xfrm>
        </p:spPr>
        <p:txBody>
          <a:bodyPr/>
          <a:lstStyle/>
          <a:p>
            <a:r>
              <a:rPr lang="en-GB" b="1" dirty="0"/>
              <a:t>Chair</a:t>
            </a:r>
            <a:r>
              <a:rPr lang="en-GB" dirty="0"/>
              <a:t> – Steve Reading</a:t>
            </a:r>
          </a:p>
          <a:p>
            <a:r>
              <a:rPr lang="en-GB" b="1" dirty="0"/>
              <a:t>Vice Chair </a:t>
            </a:r>
            <a:r>
              <a:rPr lang="en-GB" dirty="0"/>
              <a:t>– Connie Towle</a:t>
            </a:r>
          </a:p>
          <a:p>
            <a:r>
              <a:rPr lang="en-GB" b="1" dirty="0"/>
              <a:t>Clerk</a:t>
            </a:r>
            <a:r>
              <a:rPr lang="en-GB" dirty="0"/>
              <a:t> – Trevor Parsons</a:t>
            </a:r>
          </a:p>
        </p:txBody>
      </p:sp>
      <p:pic>
        <p:nvPicPr>
          <p:cNvPr id="4" name="Picture 3">
            <a:extLst>
              <a:ext uri="{FF2B5EF4-FFF2-40B4-BE49-F238E27FC236}">
                <a16:creationId xmlns:a16="http://schemas.microsoft.com/office/drawing/2014/main" id="{C3AB5E97-98A3-3E20-F75A-630A16FA46B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791575" y="423228"/>
            <a:ext cx="2838450" cy="2088515"/>
          </a:xfrm>
          <a:prstGeom prst="rect">
            <a:avLst/>
          </a:prstGeom>
          <a:noFill/>
        </p:spPr>
      </p:pic>
      <p:sp>
        <p:nvSpPr>
          <p:cNvPr id="5" name="Subtitle 2">
            <a:extLst>
              <a:ext uri="{FF2B5EF4-FFF2-40B4-BE49-F238E27FC236}">
                <a16:creationId xmlns:a16="http://schemas.microsoft.com/office/drawing/2014/main" id="{2765654D-95E0-40C2-274D-5B8791995A0E}"/>
              </a:ext>
            </a:extLst>
          </p:cNvPr>
          <p:cNvSpPr txBox="1">
            <a:spLocks/>
          </p:cNvSpPr>
          <p:nvPr/>
        </p:nvSpPr>
        <p:spPr>
          <a:xfrm>
            <a:off x="5922722" y="2696826"/>
            <a:ext cx="3421693" cy="3290615"/>
          </a:xfrm>
          <a:prstGeom prst="rect">
            <a:avLst/>
          </a:prstGeom>
        </p:spPr>
        <p:txBody>
          <a:bodyPr vert="horz" lIns="91440" tIns="45720" rIns="91440" bIns="45720" rtlCol="0">
            <a:normAutofit fontScale="92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b="1" u="sng" dirty="0"/>
              <a:t>Councillors</a:t>
            </a:r>
            <a:endParaRPr lang="en-GB" b="1" dirty="0"/>
          </a:p>
          <a:p>
            <a:r>
              <a:rPr lang="en-GB" dirty="0"/>
              <a:t>Peter Harsum</a:t>
            </a:r>
          </a:p>
          <a:p>
            <a:r>
              <a:rPr lang="en-GB" dirty="0"/>
              <a:t>Sarah Payne</a:t>
            </a:r>
          </a:p>
          <a:p>
            <a:r>
              <a:rPr lang="en-GB" dirty="0"/>
              <a:t>Kate Howell</a:t>
            </a:r>
          </a:p>
          <a:p>
            <a:r>
              <a:rPr lang="en-GB" dirty="0"/>
              <a:t>Mick Clark</a:t>
            </a:r>
          </a:p>
          <a:p>
            <a:r>
              <a:rPr lang="en-GB" dirty="0"/>
              <a:t>Felicity Thorpe</a:t>
            </a:r>
          </a:p>
          <a:p>
            <a:r>
              <a:rPr lang="en-GB" dirty="0"/>
              <a:t>Olivia Bennison</a:t>
            </a:r>
          </a:p>
          <a:p>
            <a:r>
              <a:rPr lang="en-GB" dirty="0"/>
              <a:t>Paul Dittmer</a:t>
            </a:r>
          </a:p>
          <a:p>
            <a:r>
              <a:rPr lang="en-GB" dirty="0">
                <a:solidFill>
                  <a:srgbClr val="FF0000"/>
                </a:solidFill>
              </a:rPr>
              <a:t>Vacancies x 2</a:t>
            </a:r>
          </a:p>
          <a:p>
            <a:endParaRPr lang="en-GB" dirty="0"/>
          </a:p>
        </p:txBody>
      </p:sp>
    </p:spTree>
    <p:extLst>
      <p:ext uri="{BB962C8B-B14F-4D97-AF65-F5344CB8AC3E}">
        <p14:creationId xmlns:p14="http://schemas.microsoft.com/office/powerpoint/2010/main" val="13125821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C7B37D-CE9D-7BCE-A72B-43F21AADCBBA}"/>
              </a:ext>
            </a:extLst>
          </p:cNvPr>
          <p:cNvSpPr txBox="1"/>
          <p:nvPr/>
        </p:nvSpPr>
        <p:spPr>
          <a:xfrm>
            <a:off x="838203" y="297874"/>
            <a:ext cx="10515600" cy="1392814"/>
          </a:xfrm>
          <a:prstGeom prst="rect">
            <a:avLst/>
          </a:prstGeom>
          <a:noFill/>
          <a:ln cap="flat">
            <a:noFill/>
          </a:ln>
        </p:spPr>
        <p:txBody>
          <a:bodyPr vert="horz" wrap="square" lIns="91440" tIns="45720" rIns="91440" bIns="45720" anchor="ctr" anchorCtr="1" compatLnSpc="1">
            <a:normAutofit/>
          </a:bodyPr>
          <a:lstStyle/>
          <a:p>
            <a:pPr marL="0" marR="0" lvl="0" indent="0" algn="ctr" defTabSz="914400" rtl="0" fontAlgn="auto" hangingPunct="1">
              <a:lnSpc>
                <a:spcPct val="90000"/>
              </a:lnSpc>
              <a:spcBef>
                <a:spcPts val="0"/>
              </a:spcBef>
              <a:spcAft>
                <a:spcPts val="0"/>
              </a:spcAft>
              <a:buNone/>
              <a:tabLst/>
              <a:defRPr sz="1800" b="0" i="0" u="none" strike="noStrike" kern="0" cap="none" spc="0" baseline="0">
                <a:solidFill>
                  <a:srgbClr val="000000"/>
                </a:solidFill>
                <a:uFillTx/>
              </a:defRPr>
            </a:pPr>
            <a:r>
              <a:rPr lang="en-GB" sz="6000" b="1" i="0" u="none" strike="noStrike" kern="1200" cap="none" spc="0" baseline="0">
                <a:solidFill>
                  <a:srgbClr val="000000"/>
                </a:solidFill>
                <a:uFillTx/>
                <a:latin typeface="Aptos Display"/>
              </a:rPr>
              <a:t>Tree Surveys</a:t>
            </a:r>
          </a:p>
        </p:txBody>
      </p:sp>
      <p:sp>
        <p:nvSpPr>
          <p:cNvPr id="3" name="Content Placeholder 2">
            <a:extLst>
              <a:ext uri="{FF2B5EF4-FFF2-40B4-BE49-F238E27FC236}">
                <a16:creationId xmlns:a16="http://schemas.microsoft.com/office/drawing/2014/main" id="{C6F24E14-ADC8-AC35-8D40-D71BD4B55FA7}"/>
              </a:ext>
            </a:extLst>
          </p:cNvPr>
          <p:cNvSpPr txBox="1"/>
          <p:nvPr/>
        </p:nvSpPr>
        <p:spPr>
          <a:xfrm>
            <a:off x="671946" y="3664531"/>
            <a:ext cx="10383981" cy="2840181"/>
          </a:xfrm>
          <a:prstGeom prst="rect">
            <a:avLst/>
          </a:prstGeom>
          <a:noFill/>
          <a:ln cap="flat">
            <a:noFill/>
          </a:ln>
        </p:spPr>
        <p:txBody>
          <a:bodyPr vert="horz" wrap="square" lIns="91440" tIns="45720" rIns="91440" bIns="45720" anchor="t" anchorCtr="0" compatLnSpc="1">
            <a:noAutofit/>
          </a:bodyPr>
          <a:lstStyle/>
          <a:p>
            <a:pPr marL="0" marR="0" lvl="0" indent="0" algn="l" defTabSz="914400" rtl="0" fontAlgn="auto" hangingPunct="1">
              <a:lnSpc>
                <a:spcPct val="90000"/>
              </a:lnSpc>
              <a:spcBef>
                <a:spcPts val="1000"/>
              </a:spcBef>
              <a:spcAft>
                <a:spcPts val="0"/>
              </a:spcAft>
              <a:buNone/>
              <a:tabLst/>
              <a:defRPr sz="1800" b="0" i="0" u="none" strike="noStrike" kern="0" cap="none" spc="0" baseline="0">
                <a:solidFill>
                  <a:srgbClr val="000000"/>
                </a:solidFill>
                <a:uFillTx/>
              </a:defRPr>
            </a:pPr>
            <a:r>
              <a:rPr lang="en-GB" sz="1500" b="1" i="1" u="none" strike="noStrike" kern="1200" cap="none" spc="0" baseline="0">
                <a:solidFill>
                  <a:srgbClr val="275317"/>
                </a:solidFill>
                <a:uFillTx/>
                <a:latin typeface="Aptos"/>
              </a:rPr>
              <a:t>Why? </a:t>
            </a:r>
          </a:p>
          <a:p>
            <a:pPr marL="285750" marR="0" lvl="0" indent="-285750" algn="l" defTabSz="914400" rtl="0" fontAlgn="auto" hangingPunct="1">
              <a:lnSpc>
                <a:spcPct val="90000"/>
              </a:lnSpc>
              <a:spcBef>
                <a:spcPts val="1000"/>
              </a:spcBef>
              <a:spcAft>
                <a:spcPts val="0"/>
              </a:spcAft>
              <a:buSzPct val="100000"/>
              <a:buFont typeface="Arial" pitchFamily="34"/>
              <a:buChar char="•"/>
              <a:tabLst/>
              <a:defRPr sz="1800" b="0" i="0" u="none" strike="noStrike" kern="0" cap="none" spc="0" baseline="0">
                <a:solidFill>
                  <a:srgbClr val="000000"/>
                </a:solidFill>
                <a:uFillTx/>
              </a:defRPr>
            </a:pPr>
            <a:r>
              <a:rPr lang="en-GB" sz="1500" b="0" i="0" u="none" strike="noStrike" kern="1200" cap="none" spc="0" baseline="0">
                <a:solidFill>
                  <a:srgbClr val="000000"/>
                </a:solidFill>
                <a:uFillTx/>
                <a:latin typeface="Aptos"/>
              </a:rPr>
              <a:t>In the UK, landowners have specific </a:t>
            </a:r>
            <a:r>
              <a:rPr lang="en-GB" sz="1500" b="1" i="0" u="none" strike="noStrike" kern="1200" cap="none" spc="0" baseline="0">
                <a:solidFill>
                  <a:srgbClr val="000000"/>
                </a:solidFill>
                <a:uFillTx/>
                <a:latin typeface="Aptos"/>
              </a:rPr>
              <a:t>legal obligations </a:t>
            </a:r>
            <a:r>
              <a:rPr lang="en-GB" sz="1500" b="0" i="0" u="none" strike="noStrike" kern="1200" cap="none" spc="0" baseline="0">
                <a:solidFill>
                  <a:srgbClr val="000000"/>
                </a:solidFill>
                <a:uFillTx/>
                <a:latin typeface="Aptos"/>
              </a:rPr>
              <a:t>regarding trees, particularly when it comes to tree surveys</a:t>
            </a:r>
          </a:p>
          <a:p>
            <a:pPr marL="285750" marR="0" lvl="0" indent="-285750" algn="l" defTabSz="914400" rtl="0" fontAlgn="auto" hangingPunct="1">
              <a:lnSpc>
                <a:spcPct val="90000"/>
              </a:lnSpc>
              <a:spcBef>
                <a:spcPts val="1000"/>
              </a:spcBef>
              <a:spcAft>
                <a:spcPts val="0"/>
              </a:spcAft>
              <a:buSzPct val="100000"/>
              <a:buFont typeface="Arial" pitchFamily="34"/>
              <a:buChar char="•"/>
              <a:tabLst/>
              <a:defRPr sz="1800" b="0" i="0" u="none" strike="noStrike" kern="0" cap="none" spc="0" baseline="0">
                <a:solidFill>
                  <a:srgbClr val="000000"/>
                </a:solidFill>
                <a:uFillTx/>
              </a:defRPr>
            </a:pPr>
            <a:r>
              <a:rPr lang="en-GB" sz="1500" b="0" i="0" u="none" strike="noStrike" kern="1200" cap="none" spc="0" baseline="0">
                <a:solidFill>
                  <a:srgbClr val="000000"/>
                </a:solidFill>
                <a:uFillTx/>
                <a:latin typeface="Aptos"/>
              </a:rPr>
              <a:t>Local authorities have a </a:t>
            </a:r>
            <a:r>
              <a:rPr lang="en-GB" sz="1500" b="1" i="0" u="none" strike="noStrike" kern="1200" cap="none" spc="0" baseline="0">
                <a:solidFill>
                  <a:srgbClr val="000000"/>
                </a:solidFill>
                <a:uFillTx/>
                <a:latin typeface="Aptos"/>
              </a:rPr>
              <a:t>duty of care to ensure that trees don’t pose a risk </a:t>
            </a:r>
            <a:r>
              <a:rPr lang="en-GB" sz="1500" b="0" i="0" u="none" strike="noStrike" kern="1200" cap="none" spc="0" baseline="0">
                <a:solidFill>
                  <a:srgbClr val="000000"/>
                </a:solidFill>
                <a:uFillTx/>
                <a:latin typeface="Aptos"/>
              </a:rPr>
              <a:t>to people/ property on public / high risk land. </a:t>
            </a:r>
          </a:p>
          <a:p>
            <a:pPr marL="285750" marR="0" lvl="0" indent="-285750" algn="l" defTabSz="914400" rtl="0" fontAlgn="auto" hangingPunct="1">
              <a:lnSpc>
                <a:spcPct val="90000"/>
              </a:lnSpc>
              <a:spcBef>
                <a:spcPts val="1000"/>
              </a:spcBef>
              <a:spcAft>
                <a:spcPts val="0"/>
              </a:spcAft>
              <a:buSzPct val="100000"/>
              <a:buFont typeface="Arial" pitchFamily="34"/>
              <a:buChar char="•"/>
              <a:tabLst/>
              <a:defRPr sz="1800" b="0" i="0" u="none" strike="noStrike" kern="0" cap="none" spc="0" baseline="0">
                <a:solidFill>
                  <a:srgbClr val="000000"/>
                </a:solidFill>
                <a:uFillTx/>
              </a:defRPr>
            </a:pPr>
            <a:r>
              <a:rPr lang="en-GB" sz="1500" b="0" i="0" u="none" strike="noStrike" kern="1200" cap="none" spc="0" baseline="0">
                <a:solidFill>
                  <a:srgbClr val="000000"/>
                </a:solidFill>
                <a:uFillTx/>
                <a:latin typeface="Aptos"/>
              </a:rPr>
              <a:t>Failing to manage tree risk can lead to injury, insurance claims, and legal action under the </a:t>
            </a:r>
            <a:r>
              <a:rPr lang="en-GB" sz="1500" b="1" i="0" u="none" strike="noStrike" kern="1200" cap="none" spc="0" baseline="0">
                <a:solidFill>
                  <a:srgbClr val="000000"/>
                </a:solidFill>
                <a:uFillTx/>
                <a:latin typeface="Aptos"/>
              </a:rPr>
              <a:t>Occupiers’ Liability Act 1957/1984</a:t>
            </a:r>
          </a:p>
          <a:p>
            <a:pPr marL="285750" marR="0" lvl="0" indent="-285750" algn="l" defTabSz="914400" rtl="0" fontAlgn="auto" hangingPunct="1">
              <a:lnSpc>
                <a:spcPct val="90000"/>
              </a:lnSpc>
              <a:spcBef>
                <a:spcPts val="1000"/>
              </a:spcBef>
              <a:spcAft>
                <a:spcPts val="0"/>
              </a:spcAft>
              <a:buSzPct val="100000"/>
              <a:buFont typeface="Arial" pitchFamily="34"/>
              <a:buChar char="•"/>
              <a:tabLst/>
              <a:defRPr sz="1800" b="0" i="0" u="none" strike="noStrike" kern="0" cap="none" spc="0" baseline="0">
                <a:solidFill>
                  <a:srgbClr val="000000"/>
                </a:solidFill>
                <a:uFillTx/>
              </a:defRPr>
            </a:pPr>
            <a:r>
              <a:rPr lang="en-GB" sz="1500" b="0" i="0" u="none" strike="noStrike" kern="1200" cap="none" spc="0" baseline="0">
                <a:solidFill>
                  <a:srgbClr val="000000"/>
                </a:solidFill>
                <a:uFillTx/>
                <a:latin typeface="Aptos"/>
              </a:rPr>
              <a:t>This is not something that Cowfold Parish Council have previously been doing. </a:t>
            </a:r>
          </a:p>
          <a:p>
            <a:pPr marL="285750" marR="0" lvl="0" indent="-285750" algn="l" defTabSz="914400" rtl="0" fontAlgn="auto" hangingPunct="1">
              <a:lnSpc>
                <a:spcPct val="90000"/>
              </a:lnSpc>
              <a:spcBef>
                <a:spcPts val="1000"/>
              </a:spcBef>
              <a:spcAft>
                <a:spcPts val="0"/>
              </a:spcAft>
              <a:buSzPct val="100000"/>
              <a:buFont typeface="Arial" pitchFamily="34"/>
              <a:buChar char="•"/>
              <a:tabLst/>
              <a:defRPr sz="1800" b="0" i="0" u="none" strike="noStrike" kern="0" cap="none" spc="0" baseline="0">
                <a:solidFill>
                  <a:srgbClr val="000000"/>
                </a:solidFill>
                <a:uFillTx/>
              </a:defRPr>
            </a:pPr>
            <a:r>
              <a:rPr lang="en-GB" sz="1500" b="0" i="0" u="none" strike="noStrike" kern="1200" cap="none" spc="0" baseline="0">
                <a:solidFill>
                  <a:srgbClr val="000000"/>
                </a:solidFill>
                <a:uFillTx/>
                <a:latin typeface="Aptos"/>
              </a:rPr>
              <a:t>The condition of trees on land owned or managed by the Council, can, if in poor condition, pose a number of risks to the council. </a:t>
            </a:r>
          </a:p>
          <a:p>
            <a:pPr marL="285750" marR="0" lvl="0" indent="-285750" algn="l" defTabSz="914400" rtl="0" fontAlgn="auto" hangingPunct="1">
              <a:lnSpc>
                <a:spcPct val="90000"/>
              </a:lnSpc>
              <a:spcBef>
                <a:spcPts val="1000"/>
              </a:spcBef>
              <a:spcAft>
                <a:spcPts val="0"/>
              </a:spcAft>
              <a:buSzPct val="100000"/>
              <a:buFont typeface="Arial" pitchFamily="34"/>
              <a:buChar char="•"/>
              <a:tabLst/>
              <a:defRPr sz="1800" b="0" i="0" u="none" strike="noStrike" kern="0" cap="none" spc="0" baseline="0">
                <a:solidFill>
                  <a:srgbClr val="000000"/>
                </a:solidFill>
                <a:uFillTx/>
              </a:defRPr>
            </a:pPr>
            <a:r>
              <a:rPr lang="en-GB" sz="1500" b="0" i="0" u="none" strike="noStrike" kern="1200" cap="none" spc="0" baseline="0">
                <a:solidFill>
                  <a:srgbClr val="000000"/>
                </a:solidFill>
                <a:uFillTx/>
                <a:latin typeface="Aptos"/>
              </a:rPr>
              <a:t>Our aim as a council is to keep as many trees as possible and preserve them so they remain healthy and long lasting. </a:t>
            </a:r>
          </a:p>
          <a:p>
            <a:pPr marL="285750" marR="0" lvl="0" indent="-285750" algn="l" defTabSz="914400" rtl="0" fontAlgn="auto" hangingPunct="1">
              <a:lnSpc>
                <a:spcPct val="90000"/>
              </a:lnSpc>
              <a:spcBef>
                <a:spcPts val="1000"/>
              </a:spcBef>
              <a:spcAft>
                <a:spcPts val="0"/>
              </a:spcAft>
              <a:buSzPct val="100000"/>
              <a:buFont typeface="Arial" pitchFamily="34"/>
              <a:buChar char="•"/>
              <a:tabLst/>
              <a:defRPr sz="1800" b="0" i="0" u="none" strike="noStrike" kern="0" cap="none" spc="0" baseline="0">
                <a:solidFill>
                  <a:srgbClr val="000000"/>
                </a:solidFill>
                <a:uFillTx/>
              </a:defRPr>
            </a:pPr>
            <a:r>
              <a:rPr lang="en-GB" sz="1500" b="0" i="0" u="none" strike="noStrike" kern="1200" cap="none" spc="0" baseline="0">
                <a:solidFill>
                  <a:srgbClr val="000000"/>
                </a:solidFill>
                <a:uFillTx/>
                <a:latin typeface="Aptos"/>
              </a:rPr>
              <a:t>Tree surveys detail all recommended works with time scales that the works should be carried out. </a:t>
            </a:r>
          </a:p>
        </p:txBody>
      </p:sp>
      <p:pic>
        <p:nvPicPr>
          <p:cNvPr id="4" name="Picture 6">
            <a:extLst>
              <a:ext uri="{FF2B5EF4-FFF2-40B4-BE49-F238E27FC236}">
                <a16:creationId xmlns:a16="http://schemas.microsoft.com/office/drawing/2014/main" id="{23942C19-A299-3F1D-6421-7E13728A3D12}"/>
              </a:ext>
            </a:extLst>
          </p:cNvPr>
          <p:cNvPicPr>
            <a:picLocks noChangeAspect="1"/>
          </p:cNvPicPr>
          <p:nvPr/>
        </p:nvPicPr>
        <p:blipFill>
          <a:blip r:embed="rId2"/>
          <a:srcRect/>
          <a:stretch>
            <a:fillRect/>
          </a:stretch>
        </p:blipFill>
        <p:spPr>
          <a:xfrm>
            <a:off x="8985534" y="254404"/>
            <a:ext cx="2181228" cy="1604936"/>
          </a:xfrm>
          <a:prstGeom prst="rect">
            <a:avLst/>
          </a:prstGeom>
          <a:noFill/>
          <a:ln cap="flat">
            <a:noFill/>
          </a:ln>
        </p:spPr>
      </p:pic>
      <p:pic>
        <p:nvPicPr>
          <p:cNvPr id="5" name="Picture 2" descr="Tree Surveys in Burnley">
            <a:extLst>
              <a:ext uri="{FF2B5EF4-FFF2-40B4-BE49-F238E27FC236}">
                <a16:creationId xmlns:a16="http://schemas.microsoft.com/office/drawing/2014/main" id="{7AC741D2-7A12-985D-362E-C9669B3EE9D2}"/>
              </a:ext>
            </a:extLst>
          </p:cNvPr>
          <p:cNvPicPr>
            <a:picLocks noChangeAspect="1"/>
          </p:cNvPicPr>
          <p:nvPr/>
        </p:nvPicPr>
        <p:blipFill>
          <a:blip r:embed="rId3"/>
          <a:srcRect l="-2272" t="46591" r="69773" b="18637"/>
          <a:stretch>
            <a:fillRect/>
          </a:stretch>
        </p:blipFill>
        <p:spPr>
          <a:xfrm>
            <a:off x="609603" y="1568397"/>
            <a:ext cx="1808015" cy="1934449"/>
          </a:xfrm>
          <a:prstGeom prst="rect">
            <a:avLst/>
          </a:prstGeom>
          <a:noFill/>
          <a:ln cap="flat">
            <a:noFill/>
          </a:ln>
        </p:spPr>
      </p:pic>
      <p:sp>
        <p:nvSpPr>
          <p:cNvPr id="6" name="TextBox 8">
            <a:extLst>
              <a:ext uri="{FF2B5EF4-FFF2-40B4-BE49-F238E27FC236}">
                <a16:creationId xmlns:a16="http://schemas.microsoft.com/office/drawing/2014/main" id="{19EB185A-E846-D7C9-6A62-8C101A5B07E2}"/>
              </a:ext>
            </a:extLst>
          </p:cNvPr>
          <p:cNvSpPr txBox="1"/>
          <p:nvPr/>
        </p:nvSpPr>
        <p:spPr>
          <a:xfrm>
            <a:off x="2417618" y="1773204"/>
            <a:ext cx="9331040" cy="1569659"/>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600" b="1" i="1" u="none" strike="noStrike" kern="1200" cap="none" spc="0" baseline="0">
                <a:solidFill>
                  <a:srgbClr val="275317"/>
                </a:solidFill>
                <a:uFillTx/>
                <a:latin typeface="Aptos"/>
              </a:rPr>
              <a:t>What are they?</a:t>
            </a:r>
          </a:p>
          <a:p>
            <a:pPr marL="285750" marR="0" lvl="0" indent="-285750" algn="l"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GB" sz="1600" b="0" i="0" u="none" strike="noStrike" kern="1200" cap="none" spc="0" baseline="0">
                <a:solidFill>
                  <a:srgbClr val="000000"/>
                </a:solidFill>
                <a:uFillTx/>
                <a:latin typeface="Aptos"/>
              </a:rPr>
              <a:t>A </a:t>
            </a:r>
            <a:r>
              <a:rPr lang="en-GB" sz="1600" b="1" i="0" u="none" strike="noStrike" kern="1200" cap="none" spc="0" baseline="0">
                <a:solidFill>
                  <a:srgbClr val="000000"/>
                </a:solidFill>
                <a:uFillTx/>
                <a:latin typeface="Aptos"/>
              </a:rPr>
              <a:t>hazard evaluation survey </a:t>
            </a:r>
            <a:r>
              <a:rPr lang="en-GB" sz="1600" b="0" i="0" u="none" strike="noStrike" kern="1200" cap="none" spc="0" baseline="0">
                <a:solidFill>
                  <a:srgbClr val="000000"/>
                </a:solidFill>
                <a:uFillTx/>
                <a:latin typeface="Aptos"/>
              </a:rPr>
              <a:t>carried out by a </a:t>
            </a:r>
            <a:r>
              <a:rPr lang="en-GB" sz="1600" b="1" i="0" u="none" strike="noStrike" kern="1200" cap="none" spc="0" baseline="0">
                <a:solidFill>
                  <a:srgbClr val="000000"/>
                </a:solidFill>
                <a:uFillTx/>
                <a:latin typeface="Aptos"/>
              </a:rPr>
              <a:t>qualified arboriculturist</a:t>
            </a:r>
            <a:r>
              <a:rPr lang="en-GB" sz="1600" b="0" i="0" u="none" strike="noStrike" kern="1200" cap="none" spc="0" baseline="0">
                <a:solidFill>
                  <a:srgbClr val="000000"/>
                </a:solidFill>
                <a:uFillTx/>
                <a:latin typeface="Aptos"/>
              </a:rPr>
              <a:t> on all the trees owned by the landowner. </a:t>
            </a:r>
          </a:p>
          <a:p>
            <a:pPr marL="285750" marR="0" lvl="0" indent="-285750" algn="l"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GB" sz="1600" b="0" i="0" u="none" strike="noStrike" kern="1200" cap="none" spc="0" baseline="0">
                <a:solidFill>
                  <a:srgbClr val="000000"/>
                </a:solidFill>
                <a:uFillTx/>
                <a:latin typeface="Aptos"/>
              </a:rPr>
              <a:t>The survey is carried out on a </a:t>
            </a:r>
            <a:r>
              <a:rPr lang="en-GB" sz="1600" b="1" i="0" u="none" strike="noStrike" kern="1200" cap="none" spc="0" baseline="0">
                <a:solidFill>
                  <a:srgbClr val="000000"/>
                </a:solidFill>
                <a:uFillTx/>
                <a:latin typeface="Aptos"/>
              </a:rPr>
              <a:t>‘negative reporting’ </a:t>
            </a:r>
            <a:r>
              <a:rPr lang="en-GB" sz="1600" b="0" i="0" u="none" strike="noStrike" kern="1200" cap="none" spc="0" baseline="0">
                <a:solidFill>
                  <a:srgbClr val="000000"/>
                </a:solidFill>
                <a:uFillTx/>
                <a:latin typeface="Aptos"/>
              </a:rPr>
              <a:t>basis, whereby only details of those trees requiring works are recorded, with consideration given to the locations of the trees and the likelihood that they would cause damage or injury were they to fail.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6E7A22-AF25-55DB-290F-1654C20F8C82}"/>
              </a:ext>
            </a:extLst>
          </p:cNvPr>
          <p:cNvSpPr>
            <a:spLocks noGrp="1"/>
          </p:cNvSpPr>
          <p:nvPr>
            <p:ph type="title"/>
          </p:nvPr>
        </p:nvSpPr>
        <p:spPr/>
        <p:txBody>
          <a:bodyPr/>
          <a:lstStyle/>
          <a:p>
            <a:r>
              <a:rPr lang="en-GB" b="1" dirty="0"/>
              <a:t>Current Issues - Renewables</a:t>
            </a:r>
          </a:p>
        </p:txBody>
      </p:sp>
      <p:sp>
        <p:nvSpPr>
          <p:cNvPr id="3" name="Content Placeholder 2">
            <a:extLst>
              <a:ext uri="{FF2B5EF4-FFF2-40B4-BE49-F238E27FC236}">
                <a16:creationId xmlns:a16="http://schemas.microsoft.com/office/drawing/2014/main" id="{F3E8F79E-3CF8-6139-F3CF-E9EA1A8306C5}"/>
              </a:ext>
            </a:extLst>
          </p:cNvPr>
          <p:cNvSpPr>
            <a:spLocks noGrp="1"/>
          </p:cNvSpPr>
          <p:nvPr>
            <p:ph idx="1"/>
          </p:nvPr>
        </p:nvSpPr>
        <p:spPr>
          <a:xfrm>
            <a:off x="838200" y="1550052"/>
            <a:ext cx="10515600" cy="4884720"/>
          </a:xfrm>
        </p:spPr>
        <p:txBody>
          <a:bodyPr>
            <a:normAutofit fontScale="70000" lnSpcReduction="20000"/>
          </a:bodyPr>
          <a:lstStyle/>
          <a:p>
            <a:r>
              <a:rPr lang="en-GB" b="1" dirty="0">
                <a:solidFill>
                  <a:srgbClr val="7030A0"/>
                </a:solidFill>
              </a:rPr>
              <a:t>Rampion 2 Offshore Windfarm</a:t>
            </a:r>
          </a:p>
          <a:p>
            <a:pPr lvl="1"/>
            <a:r>
              <a:rPr lang="en-GB" dirty="0"/>
              <a:t>Secretary of State’s decision 4</a:t>
            </a:r>
            <a:r>
              <a:rPr lang="en-GB" baseline="30000" dirty="0"/>
              <a:t>th</a:t>
            </a:r>
            <a:r>
              <a:rPr lang="en-GB" dirty="0"/>
              <a:t> April 2025 to proceed</a:t>
            </a:r>
          </a:p>
          <a:p>
            <a:pPr lvl="1"/>
            <a:r>
              <a:rPr lang="en-GB" dirty="0"/>
              <a:t>New substation at </a:t>
            </a:r>
            <a:r>
              <a:rPr lang="en-GB" dirty="0" err="1"/>
              <a:t>Oakendene</a:t>
            </a:r>
            <a:r>
              <a:rPr lang="en-GB" dirty="0"/>
              <a:t> near Cowfold with final connection into transmission network at </a:t>
            </a:r>
            <a:r>
              <a:rPr lang="en-GB" dirty="0" err="1"/>
              <a:t>Bolney</a:t>
            </a:r>
            <a:endParaRPr lang="en-GB" dirty="0"/>
          </a:p>
          <a:p>
            <a:pPr lvl="1"/>
            <a:r>
              <a:rPr lang="en-GB" dirty="0"/>
              <a:t>Disruption to residents</a:t>
            </a:r>
          </a:p>
          <a:p>
            <a:pPr lvl="1"/>
            <a:r>
              <a:rPr lang="en-GB" dirty="0"/>
              <a:t>Loss of vegetation &amp; habitat</a:t>
            </a:r>
          </a:p>
          <a:p>
            <a:pPr lvl="1"/>
            <a:r>
              <a:rPr lang="en-GB" dirty="0"/>
              <a:t>Potential to apply for grants to benefit the community (max £20k with positive environmental impact)</a:t>
            </a:r>
          </a:p>
          <a:p>
            <a:pPr lvl="1"/>
            <a:r>
              <a:rPr lang="en-GB" dirty="0"/>
              <a:t>CPC aim to be proactive to minimise disturbance to the community</a:t>
            </a:r>
          </a:p>
          <a:p>
            <a:pPr marL="457200" lvl="1" indent="0">
              <a:buNone/>
            </a:pPr>
            <a:endParaRPr lang="en-GB" dirty="0"/>
          </a:p>
          <a:p>
            <a:r>
              <a:rPr lang="en-GB" b="1" dirty="0">
                <a:solidFill>
                  <a:srgbClr val="FFC000"/>
                </a:solidFill>
              </a:rPr>
              <a:t>Potential Solar Farm North Cowfold (Picts Lane)</a:t>
            </a:r>
          </a:p>
          <a:p>
            <a:pPr lvl="1"/>
            <a:r>
              <a:rPr lang="en-GB" dirty="0"/>
              <a:t>New proposal by EDF Renewables</a:t>
            </a:r>
          </a:p>
          <a:p>
            <a:pPr lvl="1"/>
            <a:r>
              <a:rPr lang="en-GB" dirty="0"/>
              <a:t>South Lodge Estate</a:t>
            </a:r>
          </a:p>
          <a:p>
            <a:pPr lvl="1"/>
            <a:r>
              <a:rPr lang="en-GB" dirty="0"/>
              <a:t>Online Survey by EDF </a:t>
            </a:r>
            <a:r>
              <a:rPr lang="en-GB" dirty="0">
                <a:hlinkClick r:id="rId2"/>
              </a:rPr>
              <a:t>https://edf-re.uk/our-sites/pictslane</a:t>
            </a:r>
            <a:endParaRPr lang="en-GB" dirty="0"/>
          </a:p>
          <a:p>
            <a:pPr lvl="1"/>
            <a:r>
              <a:rPr lang="en-GB" dirty="0"/>
              <a:t>Still at design stage but EDF have engaged with local residents and stakeholders</a:t>
            </a:r>
          </a:p>
          <a:p>
            <a:pPr lvl="1"/>
            <a:r>
              <a:rPr lang="en-GB" dirty="0"/>
              <a:t>Planning permission not yet applied for</a:t>
            </a:r>
          </a:p>
          <a:p>
            <a:pPr lvl="1"/>
            <a:endParaRPr lang="en-GB" dirty="0"/>
          </a:p>
          <a:p>
            <a:r>
              <a:rPr lang="en-GB" dirty="0" err="1">
                <a:solidFill>
                  <a:srgbClr val="00B050"/>
                </a:solidFill>
              </a:rPr>
              <a:t>Cobwood</a:t>
            </a:r>
            <a:r>
              <a:rPr lang="en-GB" dirty="0">
                <a:solidFill>
                  <a:srgbClr val="00B050"/>
                </a:solidFill>
              </a:rPr>
              <a:t> Solar Farm</a:t>
            </a:r>
          </a:p>
          <a:p>
            <a:pPr lvl="1"/>
            <a:r>
              <a:rPr lang="en-GB" dirty="0"/>
              <a:t>Planning consent already approved, construction underway</a:t>
            </a:r>
          </a:p>
        </p:txBody>
      </p:sp>
      <p:pic>
        <p:nvPicPr>
          <p:cNvPr id="4" name="Picture 3">
            <a:extLst>
              <a:ext uri="{FF2B5EF4-FFF2-40B4-BE49-F238E27FC236}">
                <a16:creationId xmlns:a16="http://schemas.microsoft.com/office/drawing/2014/main" id="{02965822-AFB8-DE58-7D7F-72325F27C66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791575" y="423228"/>
            <a:ext cx="2181225" cy="1604933"/>
          </a:xfrm>
          <a:prstGeom prst="rect">
            <a:avLst/>
          </a:prstGeom>
          <a:noFill/>
        </p:spPr>
      </p:pic>
    </p:spTree>
    <p:extLst>
      <p:ext uri="{BB962C8B-B14F-4D97-AF65-F5344CB8AC3E}">
        <p14:creationId xmlns:p14="http://schemas.microsoft.com/office/powerpoint/2010/main" val="9351826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BBECE39-7223-F340-CCA3-8EA1DBC3FBF8}"/>
              </a:ext>
            </a:extLst>
          </p:cNvPr>
          <p:cNvPicPr>
            <a:picLocks noChangeAspect="1"/>
          </p:cNvPicPr>
          <p:nvPr/>
        </p:nvPicPr>
        <p:blipFill>
          <a:blip r:embed="rId2"/>
          <a:stretch>
            <a:fillRect/>
          </a:stretch>
        </p:blipFill>
        <p:spPr>
          <a:xfrm>
            <a:off x="1427968" y="249103"/>
            <a:ext cx="8818323" cy="6608897"/>
          </a:xfrm>
          <a:prstGeom prst="rect">
            <a:avLst/>
          </a:prstGeom>
        </p:spPr>
      </p:pic>
      <p:sp>
        <p:nvSpPr>
          <p:cNvPr id="5" name="TextBox 4">
            <a:extLst>
              <a:ext uri="{FF2B5EF4-FFF2-40B4-BE49-F238E27FC236}">
                <a16:creationId xmlns:a16="http://schemas.microsoft.com/office/drawing/2014/main" id="{3BD41FB5-2465-EAD8-403B-0B106CFE13AF}"/>
              </a:ext>
            </a:extLst>
          </p:cNvPr>
          <p:cNvSpPr txBox="1"/>
          <p:nvPr/>
        </p:nvSpPr>
        <p:spPr>
          <a:xfrm>
            <a:off x="10246291" y="839244"/>
            <a:ext cx="1703539" cy="369332"/>
          </a:xfrm>
          <a:prstGeom prst="rect">
            <a:avLst/>
          </a:prstGeom>
          <a:noFill/>
        </p:spPr>
        <p:txBody>
          <a:bodyPr wrap="square" rtlCol="0">
            <a:spAutoFit/>
          </a:bodyPr>
          <a:lstStyle/>
          <a:p>
            <a:r>
              <a:rPr lang="en-GB" b="1" dirty="0"/>
              <a:t>Rampion 2</a:t>
            </a:r>
          </a:p>
        </p:txBody>
      </p:sp>
    </p:spTree>
    <p:extLst>
      <p:ext uri="{BB962C8B-B14F-4D97-AF65-F5344CB8AC3E}">
        <p14:creationId xmlns:p14="http://schemas.microsoft.com/office/powerpoint/2010/main" val="18607647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42BFA41C-455C-C409-E187-88B5BB55EA99}"/>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743200" y="380858"/>
            <a:ext cx="7002049" cy="63561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27647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67A6BB-F905-6217-3358-994F8AD736CE}"/>
              </a:ext>
            </a:extLst>
          </p:cNvPr>
          <p:cNvSpPr>
            <a:spLocks noGrp="1"/>
          </p:cNvSpPr>
          <p:nvPr>
            <p:ph type="title"/>
          </p:nvPr>
        </p:nvSpPr>
        <p:spPr/>
        <p:txBody>
          <a:bodyPr/>
          <a:lstStyle/>
          <a:p>
            <a:r>
              <a:rPr lang="en-GB" dirty="0"/>
              <a:t>https://www.cowfold-pc.gov.uk</a:t>
            </a:r>
          </a:p>
        </p:txBody>
      </p:sp>
      <p:sp>
        <p:nvSpPr>
          <p:cNvPr id="3" name="Content Placeholder 2">
            <a:extLst>
              <a:ext uri="{FF2B5EF4-FFF2-40B4-BE49-F238E27FC236}">
                <a16:creationId xmlns:a16="http://schemas.microsoft.com/office/drawing/2014/main" id="{08D4A245-CC8E-6E7C-EDFB-5E74C0A479A3}"/>
              </a:ext>
            </a:extLst>
          </p:cNvPr>
          <p:cNvSpPr>
            <a:spLocks noGrp="1"/>
          </p:cNvSpPr>
          <p:nvPr>
            <p:ph idx="1"/>
          </p:nvPr>
        </p:nvSpPr>
        <p:spPr/>
        <p:txBody>
          <a:bodyPr>
            <a:normAutofit fontScale="85000" lnSpcReduction="10000"/>
          </a:bodyPr>
          <a:lstStyle/>
          <a:p>
            <a:r>
              <a:rPr lang="en-GB" dirty="0">
                <a:solidFill>
                  <a:srgbClr val="FF0000"/>
                </a:solidFill>
              </a:rPr>
              <a:t>Our website has recently been updated</a:t>
            </a:r>
          </a:p>
          <a:p>
            <a:endParaRPr lang="en-GB" dirty="0"/>
          </a:p>
          <a:p>
            <a:r>
              <a:rPr lang="en-GB" dirty="0"/>
              <a:t>Now easier to navigate</a:t>
            </a:r>
          </a:p>
          <a:p>
            <a:r>
              <a:rPr lang="en-GB" dirty="0"/>
              <a:t>Meetings, Minutes and Agendas</a:t>
            </a:r>
          </a:p>
          <a:p>
            <a:r>
              <a:rPr lang="en-GB" dirty="0"/>
              <a:t>Contact Details</a:t>
            </a:r>
          </a:p>
          <a:p>
            <a:pPr lvl="1"/>
            <a:r>
              <a:rPr lang="en-GB" dirty="0"/>
              <a:t>Email addresses, specific areas of responsibilities for Cowfold Parish Councillors</a:t>
            </a:r>
          </a:p>
          <a:p>
            <a:pPr lvl="1"/>
            <a:r>
              <a:rPr lang="en-GB" dirty="0"/>
              <a:t>Also contact addresses for Horsham District Councillors and West Sussex Councillor</a:t>
            </a:r>
          </a:p>
          <a:p>
            <a:r>
              <a:rPr lang="en-GB" dirty="0"/>
              <a:t>Finances</a:t>
            </a:r>
          </a:p>
          <a:p>
            <a:pPr lvl="1"/>
            <a:r>
              <a:rPr lang="en-GB" dirty="0"/>
              <a:t>Outline and explanation of Cowfold Precept</a:t>
            </a:r>
          </a:p>
          <a:p>
            <a:pPr lvl="1"/>
            <a:r>
              <a:rPr lang="en-GB" dirty="0"/>
              <a:t>Copies of Financial Reports</a:t>
            </a:r>
          </a:p>
          <a:p>
            <a:pPr lvl="1"/>
            <a:r>
              <a:rPr lang="en-GB" dirty="0"/>
              <a:t>Grant application form</a:t>
            </a:r>
          </a:p>
        </p:txBody>
      </p:sp>
      <p:pic>
        <p:nvPicPr>
          <p:cNvPr id="4" name="Content Placeholder 3">
            <a:extLst>
              <a:ext uri="{FF2B5EF4-FFF2-40B4-BE49-F238E27FC236}">
                <a16:creationId xmlns:a16="http://schemas.microsoft.com/office/drawing/2014/main" id="{56DAD9C7-9149-8437-B810-F22B6057EAE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584180" y="906794"/>
            <a:ext cx="2497035" cy="1837662"/>
          </a:xfrm>
          <a:prstGeom prst="rect">
            <a:avLst/>
          </a:prstGeom>
          <a:noFill/>
        </p:spPr>
      </p:pic>
    </p:spTree>
    <p:extLst>
      <p:ext uri="{BB962C8B-B14F-4D97-AF65-F5344CB8AC3E}">
        <p14:creationId xmlns:p14="http://schemas.microsoft.com/office/powerpoint/2010/main" val="34665110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6D49F5-D1DE-5CB6-4527-128D57B02D3A}"/>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6DF11527-9675-73EE-7D77-2164A992159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791575" y="423228"/>
            <a:ext cx="2181225" cy="1604933"/>
          </a:xfrm>
          <a:prstGeom prst="rect">
            <a:avLst/>
          </a:prstGeom>
          <a:noFill/>
        </p:spPr>
      </p:pic>
      <p:sp>
        <p:nvSpPr>
          <p:cNvPr id="10" name="Content Placeholder 9">
            <a:extLst>
              <a:ext uri="{FF2B5EF4-FFF2-40B4-BE49-F238E27FC236}">
                <a16:creationId xmlns:a16="http://schemas.microsoft.com/office/drawing/2014/main" id="{1070E1DD-B426-AAA8-F5A8-4553CC749A30}"/>
              </a:ext>
            </a:extLst>
          </p:cNvPr>
          <p:cNvSpPr>
            <a:spLocks noGrp="1"/>
          </p:cNvSpPr>
          <p:nvPr>
            <p:ph idx="1"/>
          </p:nvPr>
        </p:nvSpPr>
        <p:spPr/>
        <p:txBody>
          <a:bodyPr>
            <a:normAutofit fontScale="85000" lnSpcReduction="20000"/>
          </a:bodyPr>
          <a:lstStyle/>
          <a:p>
            <a:r>
              <a:rPr lang="en-GB" b="1" dirty="0"/>
              <a:t>What is the Parish Precept?</a:t>
            </a:r>
            <a:r>
              <a:rPr lang="en-GB" dirty="0"/>
              <a:t> </a:t>
            </a:r>
          </a:p>
          <a:p>
            <a:r>
              <a:rPr lang="en-GB" dirty="0"/>
              <a:t>The Parish Precept is the portion of Council Tax collected </a:t>
            </a:r>
            <a:r>
              <a:rPr lang="en-GB" dirty="0">
                <a:solidFill>
                  <a:srgbClr val="FF0000"/>
                </a:solidFill>
              </a:rPr>
              <a:t>specifically for the Parish Council</a:t>
            </a:r>
            <a:r>
              <a:rPr lang="en-GB" dirty="0"/>
              <a:t>. It is our main source of income and is collected on our behalf by the local authority. </a:t>
            </a:r>
          </a:p>
          <a:p>
            <a:r>
              <a:rPr lang="en-GB" b="1" dirty="0"/>
              <a:t>What is the Precept Used For?</a:t>
            </a:r>
            <a:r>
              <a:rPr lang="en-GB" dirty="0"/>
              <a:t> </a:t>
            </a:r>
          </a:p>
          <a:p>
            <a:r>
              <a:rPr lang="en-GB" dirty="0"/>
              <a:t>The precept pays for local services and responsibilities, including: </a:t>
            </a:r>
          </a:p>
          <a:p>
            <a:r>
              <a:rPr lang="en-GB" dirty="0">
                <a:solidFill>
                  <a:srgbClr val="FF0000"/>
                </a:solidFill>
              </a:rPr>
              <a:t>Maintenance </a:t>
            </a:r>
            <a:r>
              <a:rPr lang="en-GB" dirty="0"/>
              <a:t>of parish buildings, land, and assets </a:t>
            </a:r>
          </a:p>
          <a:p>
            <a:r>
              <a:rPr lang="en-GB" dirty="0"/>
              <a:t>Grounds maintenance and environmental work </a:t>
            </a:r>
          </a:p>
          <a:p>
            <a:r>
              <a:rPr lang="en-GB" dirty="0">
                <a:solidFill>
                  <a:srgbClr val="FF0000"/>
                </a:solidFill>
              </a:rPr>
              <a:t>Community projects </a:t>
            </a:r>
            <a:r>
              <a:rPr lang="en-GB" dirty="0"/>
              <a:t>and local initiatives </a:t>
            </a:r>
          </a:p>
          <a:p>
            <a:r>
              <a:rPr lang="en-GB" dirty="0"/>
              <a:t>Insurance, utilities, and professional fees </a:t>
            </a:r>
          </a:p>
          <a:p>
            <a:r>
              <a:rPr lang="en-GB" dirty="0"/>
              <a:t>Meeting </a:t>
            </a:r>
            <a:r>
              <a:rPr lang="en-GB" dirty="0">
                <a:solidFill>
                  <a:srgbClr val="FF0000"/>
                </a:solidFill>
              </a:rPr>
              <a:t>legal and statutory obligations </a:t>
            </a:r>
          </a:p>
          <a:p>
            <a:r>
              <a:rPr lang="en-GB" dirty="0"/>
              <a:t>These services directly </a:t>
            </a:r>
            <a:r>
              <a:rPr lang="en-GB" dirty="0">
                <a:solidFill>
                  <a:srgbClr val="FF0000"/>
                </a:solidFill>
              </a:rPr>
              <a:t>benefit the local community</a:t>
            </a:r>
            <a:r>
              <a:rPr lang="en-GB" dirty="0"/>
              <a:t>. </a:t>
            </a:r>
          </a:p>
          <a:p>
            <a:endParaRPr lang="en-GB" dirty="0"/>
          </a:p>
        </p:txBody>
      </p:sp>
      <p:sp>
        <p:nvSpPr>
          <p:cNvPr id="11" name="TextBox 10">
            <a:extLst>
              <a:ext uri="{FF2B5EF4-FFF2-40B4-BE49-F238E27FC236}">
                <a16:creationId xmlns:a16="http://schemas.microsoft.com/office/drawing/2014/main" id="{2286CFA0-DC45-8B6F-2082-EB85711C8840}"/>
              </a:ext>
            </a:extLst>
          </p:cNvPr>
          <p:cNvSpPr txBox="1"/>
          <p:nvPr/>
        </p:nvSpPr>
        <p:spPr>
          <a:xfrm>
            <a:off x="838200" y="513567"/>
            <a:ext cx="7441504" cy="769441"/>
          </a:xfrm>
          <a:prstGeom prst="rect">
            <a:avLst/>
          </a:prstGeom>
          <a:noFill/>
        </p:spPr>
        <p:txBody>
          <a:bodyPr wrap="square" rtlCol="0">
            <a:spAutoFit/>
          </a:bodyPr>
          <a:lstStyle/>
          <a:p>
            <a:r>
              <a:rPr lang="en-GB" sz="4400" b="1" dirty="0">
                <a:latin typeface="+mj-lt"/>
              </a:rPr>
              <a:t>Cowfold Parish Precept</a:t>
            </a:r>
          </a:p>
        </p:txBody>
      </p:sp>
    </p:spTree>
    <p:extLst>
      <p:ext uri="{BB962C8B-B14F-4D97-AF65-F5344CB8AC3E}">
        <p14:creationId xmlns:p14="http://schemas.microsoft.com/office/powerpoint/2010/main" val="1028407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94B3AC-5EF3-E3D6-690C-540067084DC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514382D-0E40-12E1-84F9-6E8D41324DA1}"/>
              </a:ext>
            </a:extLst>
          </p:cNvPr>
          <p:cNvSpPr>
            <a:spLocks noGrp="1"/>
          </p:cNvSpPr>
          <p:nvPr>
            <p:ph type="title"/>
          </p:nvPr>
        </p:nvSpPr>
        <p:spPr/>
        <p:txBody>
          <a:bodyPr/>
          <a:lstStyle/>
          <a:p>
            <a:r>
              <a:rPr lang="en-GB" b="1" dirty="0"/>
              <a:t>2026/7 Precept</a:t>
            </a:r>
          </a:p>
        </p:txBody>
      </p:sp>
      <p:sp>
        <p:nvSpPr>
          <p:cNvPr id="3" name="Content Placeholder 2">
            <a:extLst>
              <a:ext uri="{FF2B5EF4-FFF2-40B4-BE49-F238E27FC236}">
                <a16:creationId xmlns:a16="http://schemas.microsoft.com/office/drawing/2014/main" id="{E8B38DF9-27FD-5C3C-3ACB-F23341801247}"/>
              </a:ext>
            </a:extLst>
          </p:cNvPr>
          <p:cNvSpPr>
            <a:spLocks noGrp="1"/>
          </p:cNvSpPr>
          <p:nvPr>
            <p:ph idx="1"/>
          </p:nvPr>
        </p:nvSpPr>
        <p:spPr/>
        <p:txBody>
          <a:bodyPr>
            <a:normAutofit fontScale="77500" lnSpcReduction="20000"/>
          </a:bodyPr>
          <a:lstStyle/>
          <a:p>
            <a:r>
              <a:rPr lang="en-GB" b="1" dirty="0"/>
              <a:t>Why Has the Precept Increased This Year?</a:t>
            </a:r>
            <a:r>
              <a:rPr lang="en-GB" dirty="0"/>
              <a:t> </a:t>
            </a:r>
          </a:p>
          <a:p>
            <a:r>
              <a:rPr lang="en-GB" dirty="0"/>
              <a:t>Over the past couple of years, the Parish Council has used financial reserves to keep increases to a minimum. Reserves are limited, one-off funds and cannot be relied upon to fund ongoing annual costs. </a:t>
            </a:r>
          </a:p>
          <a:p>
            <a:r>
              <a:rPr lang="en-GB" dirty="0"/>
              <a:t>Those reserves have now reached a level where they must be protected to ensure: </a:t>
            </a:r>
          </a:p>
          <a:p>
            <a:r>
              <a:rPr lang="en-GB" dirty="0"/>
              <a:t>Financial stability </a:t>
            </a:r>
          </a:p>
          <a:p>
            <a:r>
              <a:rPr lang="en-GB" dirty="0"/>
              <a:t>Emergency and unforeseen repairs </a:t>
            </a:r>
          </a:p>
          <a:p>
            <a:r>
              <a:rPr lang="en-GB" dirty="0"/>
              <a:t>Delivery of planned future projects </a:t>
            </a:r>
          </a:p>
          <a:p>
            <a:r>
              <a:rPr lang="en-GB" dirty="0"/>
              <a:t>As a result, the precept has been set to reflect the true cost of </a:t>
            </a:r>
            <a:r>
              <a:rPr lang="en-GB" dirty="0">
                <a:solidFill>
                  <a:srgbClr val="FF0000"/>
                </a:solidFill>
              </a:rPr>
              <a:t>providing parish services in a sustainable way. </a:t>
            </a:r>
          </a:p>
          <a:p>
            <a:r>
              <a:rPr lang="en-GB" b="1" dirty="0"/>
              <a:t>How Much Will The Precept Increase from April 2026?</a:t>
            </a:r>
            <a:r>
              <a:rPr lang="en-GB" dirty="0"/>
              <a:t> </a:t>
            </a:r>
          </a:p>
          <a:p>
            <a:r>
              <a:rPr lang="en-GB" dirty="0"/>
              <a:t>The Band D Parish Council charge has increased from </a:t>
            </a:r>
            <a:r>
              <a:rPr lang="en-GB" b="1" dirty="0"/>
              <a:t>£94.80 to £119.92</a:t>
            </a:r>
            <a:r>
              <a:rPr lang="en-GB" dirty="0"/>
              <a:t>, which is an increase of </a:t>
            </a:r>
            <a:r>
              <a:rPr lang="en-GB" b="1" dirty="0"/>
              <a:t>26%</a:t>
            </a:r>
            <a:r>
              <a:rPr lang="en-GB" dirty="0"/>
              <a:t>. </a:t>
            </a:r>
          </a:p>
          <a:p>
            <a:endParaRPr lang="en-GB" dirty="0"/>
          </a:p>
        </p:txBody>
      </p:sp>
      <p:pic>
        <p:nvPicPr>
          <p:cNvPr id="4" name="Picture 3">
            <a:extLst>
              <a:ext uri="{FF2B5EF4-FFF2-40B4-BE49-F238E27FC236}">
                <a16:creationId xmlns:a16="http://schemas.microsoft.com/office/drawing/2014/main" id="{75119FDA-4EF5-37C7-EAE4-A95433DF82E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791575" y="423228"/>
            <a:ext cx="2181225" cy="1604933"/>
          </a:xfrm>
          <a:prstGeom prst="rect">
            <a:avLst/>
          </a:prstGeom>
          <a:noFill/>
        </p:spPr>
      </p:pic>
    </p:spTree>
    <p:extLst>
      <p:ext uri="{BB962C8B-B14F-4D97-AF65-F5344CB8AC3E}">
        <p14:creationId xmlns:p14="http://schemas.microsoft.com/office/powerpoint/2010/main" val="36827151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B32840-F1A3-506E-1DE1-C7CA860A4EF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E8AD57-BAA3-9E49-5828-186ACCCBECA6}"/>
              </a:ext>
            </a:extLst>
          </p:cNvPr>
          <p:cNvSpPr>
            <a:spLocks noGrp="1"/>
          </p:cNvSpPr>
          <p:nvPr>
            <p:ph type="title"/>
          </p:nvPr>
        </p:nvSpPr>
        <p:spPr/>
        <p:txBody>
          <a:bodyPr/>
          <a:lstStyle/>
          <a:p>
            <a:r>
              <a:rPr lang="en-GB" b="1" dirty="0"/>
              <a:t>2026/7 Precept</a:t>
            </a:r>
          </a:p>
        </p:txBody>
      </p:sp>
      <p:sp>
        <p:nvSpPr>
          <p:cNvPr id="3" name="Content Placeholder 2">
            <a:extLst>
              <a:ext uri="{FF2B5EF4-FFF2-40B4-BE49-F238E27FC236}">
                <a16:creationId xmlns:a16="http://schemas.microsoft.com/office/drawing/2014/main" id="{C7C2599A-8094-5F65-557F-38F4FF81C68D}"/>
              </a:ext>
            </a:extLst>
          </p:cNvPr>
          <p:cNvSpPr>
            <a:spLocks noGrp="1"/>
          </p:cNvSpPr>
          <p:nvPr>
            <p:ph idx="1"/>
          </p:nvPr>
        </p:nvSpPr>
        <p:spPr/>
        <p:txBody>
          <a:bodyPr>
            <a:normAutofit fontScale="92500" lnSpcReduction="20000"/>
          </a:bodyPr>
          <a:lstStyle/>
          <a:p>
            <a:r>
              <a:rPr lang="en-GB" b="1" dirty="0"/>
              <a:t>What Does This Mean for My Household?</a:t>
            </a:r>
            <a:r>
              <a:rPr lang="en-GB" dirty="0"/>
              <a:t> </a:t>
            </a:r>
          </a:p>
          <a:p>
            <a:r>
              <a:rPr lang="en-GB" dirty="0"/>
              <a:t>The approximate weekly cost by Council Tax band is: </a:t>
            </a:r>
          </a:p>
          <a:p>
            <a:r>
              <a:rPr lang="en-GB" b="1" dirty="0"/>
              <a:t>Band A:</a:t>
            </a:r>
            <a:r>
              <a:rPr lang="en-GB" dirty="0"/>
              <a:t> £1.55 per week </a:t>
            </a:r>
          </a:p>
          <a:p>
            <a:r>
              <a:rPr lang="en-GB" b="1" dirty="0"/>
              <a:t>Band B:</a:t>
            </a:r>
            <a:r>
              <a:rPr lang="en-GB" dirty="0"/>
              <a:t> £1.80 per week </a:t>
            </a:r>
          </a:p>
          <a:p>
            <a:r>
              <a:rPr lang="en-GB" b="1" dirty="0"/>
              <a:t>Band C:</a:t>
            </a:r>
            <a:r>
              <a:rPr lang="en-GB" dirty="0"/>
              <a:t> £2.05 per week </a:t>
            </a:r>
          </a:p>
          <a:p>
            <a:r>
              <a:rPr lang="en-GB" b="1" dirty="0"/>
              <a:t>Band D:</a:t>
            </a:r>
            <a:r>
              <a:rPr lang="en-GB" dirty="0"/>
              <a:t> £2.31 per week </a:t>
            </a:r>
          </a:p>
          <a:p>
            <a:r>
              <a:rPr lang="en-GB" b="1" dirty="0"/>
              <a:t>Band E:</a:t>
            </a:r>
            <a:r>
              <a:rPr lang="en-GB" dirty="0"/>
              <a:t> £2.81 per week </a:t>
            </a:r>
          </a:p>
          <a:p>
            <a:r>
              <a:rPr lang="en-GB" b="1" dirty="0"/>
              <a:t>Band F:</a:t>
            </a:r>
            <a:r>
              <a:rPr lang="en-GB" dirty="0"/>
              <a:t> £3.32 per week </a:t>
            </a:r>
          </a:p>
          <a:p>
            <a:r>
              <a:rPr lang="en-GB" b="1" dirty="0"/>
              <a:t>Band G:</a:t>
            </a:r>
            <a:r>
              <a:rPr lang="en-GB" dirty="0"/>
              <a:t> £3.85 per week </a:t>
            </a:r>
          </a:p>
          <a:p>
            <a:r>
              <a:rPr lang="en-GB" b="1" dirty="0"/>
              <a:t>Band H:</a:t>
            </a:r>
            <a:r>
              <a:rPr lang="en-GB" dirty="0"/>
              <a:t> £4.61 per week </a:t>
            </a:r>
          </a:p>
          <a:p>
            <a:endParaRPr lang="en-GB" dirty="0"/>
          </a:p>
        </p:txBody>
      </p:sp>
      <p:pic>
        <p:nvPicPr>
          <p:cNvPr id="4" name="Picture 3">
            <a:extLst>
              <a:ext uri="{FF2B5EF4-FFF2-40B4-BE49-F238E27FC236}">
                <a16:creationId xmlns:a16="http://schemas.microsoft.com/office/drawing/2014/main" id="{501CA7BB-A741-B89A-9403-235AAA192A5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791575" y="423228"/>
            <a:ext cx="2181225" cy="1604933"/>
          </a:xfrm>
          <a:prstGeom prst="rect">
            <a:avLst/>
          </a:prstGeom>
          <a:noFill/>
        </p:spPr>
      </p:pic>
    </p:spTree>
    <p:extLst>
      <p:ext uri="{BB962C8B-B14F-4D97-AF65-F5344CB8AC3E}">
        <p14:creationId xmlns:p14="http://schemas.microsoft.com/office/powerpoint/2010/main" val="22567344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DC5657-0907-CF89-319E-573541FC0C4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0BB0C2A-B11F-05BD-FE85-A6B9C4D0BB83}"/>
              </a:ext>
            </a:extLst>
          </p:cNvPr>
          <p:cNvSpPr>
            <a:spLocks noGrp="1"/>
          </p:cNvSpPr>
          <p:nvPr>
            <p:ph type="title"/>
          </p:nvPr>
        </p:nvSpPr>
        <p:spPr/>
        <p:txBody>
          <a:bodyPr/>
          <a:lstStyle/>
          <a:p>
            <a:r>
              <a:rPr lang="en-GB" b="1" dirty="0"/>
              <a:t>2026/7 Precept</a:t>
            </a:r>
          </a:p>
        </p:txBody>
      </p:sp>
      <p:sp>
        <p:nvSpPr>
          <p:cNvPr id="3" name="Content Placeholder 2">
            <a:extLst>
              <a:ext uri="{FF2B5EF4-FFF2-40B4-BE49-F238E27FC236}">
                <a16:creationId xmlns:a16="http://schemas.microsoft.com/office/drawing/2014/main" id="{8EB21CF5-1F2A-828B-77FC-4ACD1A533D4D}"/>
              </a:ext>
            </a:extLst>
          </p:cNvPr>
          <p:cNvSpPr>
            <a:spLocks noGrp="1"/>
          </p:cNvSpPr>
          <p:nvPr>
            <p:ph idx="1"/>
          </p:nvPr>
        </p:nvSpPr>
        <p:spPr/>
        <p:txBody>
          <a:bodyPr>
            <a:normAutofit fontScale="85000" lnSpcReduction="20000"/>
          </a:bodyPr>
          <a:lstStyle/>
          <a:p>
            <a:r>
              <a:rPr lang="en-GB" b="1" dirty="0"/>
              <a:t>Could the Council Have Avoided This Increase?</a:t>
            </a:r>
            <a:r>
              <a:rPr lang="en-GB" dirty="0"/>
              <a:t> </a:t>
            </a:r>
          </a:p>
          <a:p>
            <a:r>
              <a:rPr lang="en-GB" dirty="0"/>
              <a:t>The Parish Council has carefully reviewed all spending and </a:t>
            </a:r>
            <a:r>
              <a:rPr lang="en-GB" dirty="0">
                <a:solidFill>
                  <a:srgbClr val="FF0000"/>
                </a:solidFill>
              </a:rPr>
              <a:t>continues to seek value for money</a:t>
            </a:r>
            <a:r>
              <a:rPr lang="en-GB" dirty="0"/>
              <a:t>. However, continuing to rely on reserves would not be financially responsible and would risk the Council’s ability to respond to future needs or emergencies. </a:t>
            </a:r>
          </a:p>
          <a:p>
            <a:r>
              <a:rPr lang="en-GB" b="1" dirty="0"/>
              <a:t>Will the Precept Continue to Rise?</a:t>
            </a:r>
            <a:r>
              <a:rPr lang="en-GB" dirty="0"/>
              <a:t> </a:t>
            </a:r>
          </a:p>
          <a:p>
            <a:r>
              <a:rPr lang="en-GB" dirty="0"/>
              <a:t>The Parish Council reviews the precept annually. Any future changes will depend on service costs, inflation, and community needs. The Council remains </a:t>
            </a:r>
            <a:r>
              <a:rPr lang="en-GB" dirty="0">
                <a:solidFill>
                  <a:srgbClr val="FF0000"/>
                </a:solidFill>
              </a:rPr>
              <a:t>committed to keeping increases as low as possible </a:t>
            </a:r>
            <a:r>
              <a:rPr lang="en-GB" dirty="0"/>
              <a:t>while maintaining essential services. </a:t>
            </a:r>
          </a:p>
          <a:p>
            <a:r>
              <a:rPr lang="en-GB" b="1" dirty="0"/>
              <a:t>Where Can I Find More Information?</a:t>
            </a:r>
            <a:r>
              <a:rPr lang="en-GB" dirty="0"/>
              <a:t> </a:t>
            </a:r>
          </a:p>
          <a:p>
            <a:r>
              <a:rPr lang="en-GB" dirty="0"/>
              <a:t>Further details, including budgets and meeting minutes, are available on the Parish Council website or by emailing the Parish Clerk on clerk@cowfold-pc.gov.uk </a:t>
            </a:r>
          </a:p>
          <a:p>
            <a:pPr marL="0" indent="0">
              <a:buNone/>
            </a:pPr>
            <a:endParaRPr lang="en-GB" dirty="0"/>
          </a:p>
        </p:txBody>
      </p:sp>
      <p:pic>
        <p:nvPicPr>
          <p:cNvPr id="4" name="Picture 3">
            <a:extLst>
              <a:ext uri="{FF2B5EF4-FFF2-40B4-BE49-F238E27FC236}">
                <a16:creationId xmlns:a16="http://schemas.microsoft.com/office/drawing/2014/main" id="{49FAB570-7A26-C270-0733-77B55B437C5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791575" y="423228"/>
            <a:ext cx="2181225" cy="1604933"/>
          </a:xfrm>
          <a:prstGeom prst="rect">
            <a:avLst/>
          </a:prstGeom>
          <a:noFill/>
        </p:spPr>
      </p:pic>
    </p:spTree>
    <p:extLst>
      <p:ext uri="{BB962C8B-B14F-4D97-AF65-F5344CB8AC3E}">
        <p14:creationId xmlns:p14="http://schemas.microsoft.com/office/powerpoint/2010/main" val="39627526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063293-A9C8-1726-B0C7-1E665CDC8A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ABEBAEA-4BA1-71F9-3E20-FE7278EC4D58}"/>
              </a:ext>
            </a:extLst>
          </p:cNvPr>
          <p:cNvSpPr>
            <a:spLocks noGrp="1"/>
          </p:cNvSpPr>
          <p:nvPr>
            <p:ph type="title"/>
          </p:nvPr>
        </p:nvSpPr>
        <p:spPr/>
        <p:txBody>
          <a:bodyPr/>
          <a:lstStyle/>
          <a:p>
            <a:r>
              <a:rPr lang="en-GB" b="1" dirty="0"/>
              <a:t>2026/7 Precept vs Other Rates</a:t>
            </a:r>
          </a:p>
        </p:txBody>
      </p:sp>
      <p:graphicFrame>
        <p:nvGraphicFramePr>
          <p:cNvPr id="7" name="Content Placeholder 6">
            <a:extLst>
              <a:ext uri="{FF2B5EF4-FFF2-40B4-BE49-F238E27FC236}">
                <a16:creationId xmlns:a16="http://schemas.microsoft.com/office/drawing/2014/main" id="{4DCC3920-A922-3132-BF92-0994E9F91459}"/>
              </a:ext>
            </a:extLst>
          </p:cNvPr>
          <p:cNvGraphicFramePr>
            <a:graphicFrameLocks noGrp="1"/>
          </p:cNvGraphicFramePr>
          <p:nvPr>
            <p:ph idx="1"/>
            <p:extLst>
              <p:ext uri="{D42A27DB-BD31-4B8C-83A1-F6EECF244321}">
                <p14:modId xmlns:p14="http://schemas.microsoft.com/office/powerpoint/2010/main" val="2586026268"/>
              </p:ext>
            </p:extLst>
          </p:nvPr>
        </p:nvGraphicFramePr>
        <p:xfrm>
          <a:off x="4809994" y="1690688"/>
          <a:ext cx="6543805" cy="4486275"/>
        </p:xfrm>
        <a:graphic>
          <a:graphicData uri="http://schemas.openxmlformats.org/drawingml/2006/chart">
            <c:chart xmlns:c="http://schemas.openxmlformats.org/drawingml/2006/chart" xmlns:r="http://schemas.openxmlformats.org/officeDocument/2006/relationships" r:id="rId2"/>
          </a:graphicData>
        </a:graphic>
      </p:graphicFrame>
      <p:pic>
        <p:nvPicPr>
          <p:cNvPr id="4" name="Picture 3">
            <a:extLst>
              <a:ext uri="{FF2B5EF4-FFF2-40B4-BE49-F238E27FC236}">
                <a16:creationId xmlns:a16="http://schemas.microsoft.com/office/drawing/2014/main" id="{4B001A01-0C68-6008-59F8-4A4237DEBBF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791575" y="423228"/>
            <a:ext cx="2181225" cy="1604933"/>
          </a:xfrm>
          <a:prstGeom prst="rect">
            <a:avLst/>
          </a:prstGeom>
          <a:noFill/>
        </p:spPr>
      </p:pic>
      <p:sp>
        <p:nvSpPr>
          <p:cNvPr id="8" name="TextBox 7">
            <a:extLst>
              <a:ext uri="{FF2B5EF4-FFF2-40B4-BE49-F238E27FC236}">
                <a16:creationId xmlns:a16="http://schemas.microsoft.com/office/drawing/2014/main" id="{7C34A27C-87AE-1F2A-7988-A4588DC724C3}"/>
              </a:ext>
            </a:extLst>
          </p:cNvPr>
          <p:cNvSpPr txBox="1"/>
          <p:nvPr/>
        </p:nvSpPr>
        <p:spPr>
          <a:xfrm>
            <a:off x="588723" y="1853852"/>
            <a:ext cx="4521896" cy="3139321"/>
          </a:xfrm>
          <a:prstGeom prst="rect">
            <a:avLst/>
          </a:prstGeom>
          <a:noFill/>
        </p:spPr>
        <p:txBody>
          <a:bodyPr wrap="square" rtlCol="0">
            <a:spAutoFit/>
          </a:bodyPr>
          <a:lstStyle/>
          <a:p>
            <a:pPr marL="285750" indent="-285750">
              <a:buFont typeface="Arial" panose="020B0604020202020204" pitchFamily="34" charset="0"/>
              <a:buChar char="•"/>
            </a:pPr>
            <a:r>
              <a:rPr lang="en-GB" dirty="0"/>
              <a:t>HDC published increase 2.94%</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WSCC and Police not yet finalised, but assume 4.99% (as per WSCC proposal)</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Cowfold precept would still remain a small proportion of the total rates bill.</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Amounts to less than 5% of total rates bill.</a:t>
            </a:r>
          </a:p>
          <a:p>
            <a:pPr marL="285750" indent="-285750">
              <a:buFont typeface="Arial" panose="020B0604020202020204" pitchFamily="34" charset="0"/>
              <a:buChar char="•"/>
            </a:pPr>
            <a:endParaRPr lang="en-GB" dirty="0"/>
          </a:p>
        </p:txBody>
      </p:sp>
    </p:spTree>
    <p:extLst>
      <p:ext uri="{BB962C8B-B14F-4D97-AF65-F5344CB8AC3E}">
        <p14:creationId xmlns:p14="http://schemas.microsoft.com/office/powerpoint/2010/main" val="9614401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1" name="Rectangle 10">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8522446"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7DB43E8-CAF4-5468-DD7C-A203E7DB5375}"/>
              </a:ext>
            </a:extLst>
          </p:cNvPr>
          <p:cNvSpPr>
            <a:spLocks noGrp="1"/>
          </p:cNvSpPr>
          <p:nvPr>
            <p:ph type="title"/>
          </p:nvPr>
        </p:nvSpPr>
        <p:spPr>
          <a:xfrm>
            <a:off x="761803" y="350196"/>
            <a:ext cx="4646904" cy="1624520"/>
          </a:xfrm>
        </p:spPr>
        <p:txBody>
          <a:bodyPr anchor="ctr">
            <a:normAutofit/>
          </a:bodyPr>
          <a:lstStyle/>
          <a:p>
            <a:r>
              <a:rPr lang="en-GB" sz="4000" dirty="0"/>
              <a:t>Cowfold Parish Councillors</a:t>
            </a:r>
          </a:p>
        </p:txBody>
      </p:sp>
      <p:sp>
        <p:nvSpPr>
          <p:cNvPr id="3" name="Content Placeholder 2">
            <a:extLst>
              <a:ext uri="{FF2B5EF4-FFF2-40B4-BE49-F238E27FC236}">
                <a16:creationId xmlns:a16="http://schemas.microsoft.com/office/drawing/2014/main" id="{D3784BC7-BFE3-D488-E013-65D7A55BF194}"/>
              </a:ext>
            </a:extLst>
          </p:cNvPr>
          <p:cNvSpPr>
            <a:spLocks noGrp="1"/>
          </p:cNvSpPr>
          <p:nvPr>
            <p:ph idx="1"/>
          </p:nvPr>
        </p:nvSpPr>
        <p:spPr>
          <a:xfrm>
            <a:off x="761802" y="2743201"/>
            <a:ext cx="4646905" cy="2129424"/>
          </a:xfrm>
        </p:spPr>
        <p:txBody>
          <a:bodyPr anchor="ctr">
            <a:noAutofit/>
          </a:bodyPr>
          <a:lstStyle/>
          <a:p>
            <a:r>
              <a:rPr lang="en-GB" sz="2000" dirty="0"/>
              <a:t>All our councillors are unpaid volunteers from the community</a:t>
            </a:r>
          </a:p>
          <a:p>
            <a:r>
              <a:rPr lang="en-GB" sz="2000" dirty="0"/>
              <a:t>Councillors are democratically elected every 4 years, next elections are planned for May 2027</a:t>
            </a:r>
          </a:p>
          <a:p>
            <a:r>
              <a:rPr lang="en-GB" sz="2000" dirty="0">
                <a:solidFill>
                  <a:srgbClr val="FF0000"/>
                </a:solidFill>
              </a:rPr>
              <a:t>We currently have 2 vacancies</a:t>
            </a:r>
          </a:p>
        </p:txBody>
      </p:sp>
      <p:pic>
        <p:nvPicPr>
          <p:cNvPr id="5" name="Picture 4">
            <a:extLst>
              <a:ext uri="{FF2B5EF4-FFF2-40B4-BE49-F238E27FC236}">
                <a16:creationId xmlns:a16="http://schemas.microsoft.com/office/drawing/2014/main" id="{CC1A0BED-BD45-A856-6331-8D4AA2ED1A93}"/>
              </a:ext>
            </a:extLst>
          </p:cNvPr>
          <p:cNvPicPr>
            <a:picLocks noChangeAspect="1"/>
          </p:cNvPicPr>
          <p:nvPr/>
        </p:nvPicPr>
        <p:blipFill>
          <a:blip r:embed="rId2"/>
          <a:srcRect l="30535" r="19409"/>
          <a:stretch>
            <a:fillRect/>
          </a:stretch>
        </p:blipFill>
        <p:spPr>
          <a:xfrm>
            <a:off x="6096000" y="1"/>
            <a:ext cx="6102825" cy="6858000"/>
          </a:xfrm>
          <a:prstGeom prst="rect">
            <a:avLst/>
          </a:prstGeom>
        </p:spPr>
      </p:pic>
      <p:pic>
        <p:nvPicPr>
          <p:cNvPr id="4" name="Content Placeholder 3">
            <a:extLst>
              <a:ext uri="{FF2B5EF4-FFF2-40B4-BE49-F238E27FC236}">
                <a16:creationId xmlns:a16="http://schemas.microsoft.com/office/drawing/2014/main" id="{4EBE15A8-1375-FAAD-0177-43DA9F5511A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85254" y="4769513"/>
            <a:ext cx="2497035" cy="1837662"/>
          </a:xfrm>
          <a:prstGeom prst="rect">
            <a:avLst/>
          </a:prstGeom>
          <a:noFill/>
        </p:spPr>
      </p:pic>
    </p:spTree>
    <p:extLst>
      <p:ext uri="{BB962C8B-B14F-4D97-AF65-F5344CB8AC3E}">
        <p14:creationId xmlns:p14="http://schemas.microsoft.com/office/powerpoint/2010/main" val="26872629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29B3D1-DA16-1AE6-C467-EF65107C3B46}"/>
              </a:ext>
            </a:extLst>
          </p:cNvPr>
          <p:cNvSpPr>
            <a:spLocks noGrp="1"/>
          </p:cNvSpPr>
          <p:nvPr>
            <p:ph type="title"/>
          </p:nvPr>
        </p:nvSpPr>
        <p:spPr/>
        <p:txBody>
          <a:bodyPr/>
          <a:lstStyle/>
          <a:p>
            <a:r>
              <a:rPr lang="en-GB" b="1" dirty="0"/>
              <a:t>Allmond Centre</a:t>
            </a:r>
          </a:p>
        </p:txBody>
      </p:sp>
      <p:sp>
        <p:nvSpPr>
          <p:cNvPr id="3" name="Content Placeholder 2">
            <a:extLst>
              <a:ext uri="{FF2B5EF4-FFF2-40B4-BE49-F238E27FC236}">
                <a16:creationId xmlns:a16="http://schemas.microsoft.com/office/drawing/2014/main" id="{EE0AA9CC-F785-DA95-2108-C73F8DF6776E}"/>
              </a:ext>
            </a:extLst>
          </p:cNvPr>
          <p:cNvSpPr>
            <a:spLocks noGrp="1"/>
          </p:cNvSpPr>
          <p:nvPr>
            <p:ph idx="1"/>
          </p:nvPr>
        </p:nvSpPr>
        <p:spPr/>
        <p:txBody>
          <a:bodyPr>
            <a:normAutofit fontScale="85000" lnSpcReduction="20000"/>
          </a:bodyPr>
          <a:lstStyle/>
          <a:p>
            <a:r>
              <a:rPr lang="en-GB" dirty="0"/>
              <a:t>Great facility for the village</a:t>
            </a:r>
          </a:p>
          <a:p>
            <a:pPr lvl="1"/>
            <a:r>
              <a:rPr lang="en-GB" dirty="0"/>
              <a:t>Sporting Events</a:t>
            </a:r>
          </a:p>
          <a:p>
            <a:pPr lvl="1"/>
            <a:r>
              <a:rPr lang="en-GB" dirty="0"/>
              <a:t>Conferences</a:t>
            </a:r>
          </a:p>
          <a:p>
            <a:pPr lvl="1"/>
            <a:r>
              <a:rPr lang="en-GB" dirty="0"/>
              <a:t>Parties</a:t>
            </a:r>
          </a:p>
          <a:p>
            <a:r>
              <a:rPr lang="en-GB" dirty="0"/>
              <a:t>Available from 8am to 11:30pm</a:t>
            </a:r>
          </a:p>
          <a:p>
            <a:r>
              <a:rPr lang="en-GB" dirty="0"/>
              <a:t>Community area and kitchen / bar</a:t>
            </a:r>
          </a:p>
          <a:p>
            <a:pPr lvl="1"/>
            <a:r>
              <a:rPr lang="en-GB" dirty="0"/>
              <a:t>Residents £16 / hr</a:t>
            </a:r>
          </a:p>
          <a:p>
            <a:pPr lvl="1"/>
            <a:r>
              <a:rPr lang="en-GB" dirty="0"/>
              <a:t>Non residents £23 / hr</a:t>
            </a:r>
          </a:p>
          <a:p>
            <a:pPr lvl="1"/>
            <a:r>
              <a:rPr lang="en-GB" dirty="0"/>
              <a:t>All bookings require an additional £20 cleaning fee</a:t>
            </a:r>
          </a:p>
          <a:p>
            <a:r>
              <a:rPr lang="en-GB" dirty="0"/>
              <a:t>Changing Rooms</a:t>
            </a:r>
          </a:p>
          <a:p>
            <a:pPr lvl="1"/>
            <a:r>
              <a:rPr lang="en-GB" dirty="0"/>
              <a:t>Prices available on request</a:t>
            </a:r>
          </a:p>
          <a:p>
            <a:r>
              <a:rPr lang="en-GB" dirty="0"/>
              <a:t>Any questions please contact connie@cowfold-pc.gov.uk</a:t>
            </a:r>
          </a:p>
          <a:p>
            <a:r>
              <a:rPr lang="en-GB" sz="2900" dirty="0"/>
              <a:t>Or visit www.the-allmond-centre.lemonbooking.com</a:t>
            </a:r>
          </a:p>
          <a:p>
            <a:endParaRPr lang="en-GB" dirty="0"/>
          </a:p>
        </p:txBody>
      </p:sp>
      <p:pic>
        <p:nvPicPr>
          <p:cNvPr id="4" name="Picture 3">
            <a:extLst>
              <a:ext uri="{FF2B5EF4-FFF2-40B4-BE49-F238E27FC236}">
                <a16:creationId xmlns:a16="http://schemas.microsoft.com/office/drawing/2014/main" id="{5065D90D-B1A9-9772-5235-1BBB41DEAB88}"/>
              </a:ext>
            </a:extLst>
          </p:cNvPr>
          <p:cNvPicPr>
            <a:picLocks noChangeAspect="1"/>
          </p:cNvPicPr>
          <p:nvPr/>
        </p:nvPicPr>
        <p:blipFill>
          <a:blip r:embed="rId2"/>
          <a:stretch>
            <a:fillRect/>
          </a:stretch>
        </p:blipFill>
        <p:spPr>
          <a:xfrm>
            <a:off x="5753367" y="337301"/>
            <a:ext cx="6321721" cy="3395455"/>
          </a:xfrm>
          <a:prstGeom prst="rect">
            <a:avLst/>
          </a:prstGeom>
        </p:spPr>
      </p:pic>
      <p:pic>
        <p:nvPicPr>
          <p:cNvPr id="5" name="Picture 4">
            <a:extLst>
              <a:ext uri="{FF2B5EF4-FFF2-40B4-BE49-F238E27FC236}">
                <a16:creationId xmlns:a16="http://schemas.microsoft.com/office/drawing/2014/main" id="{E850E536-BD31-9EE9-324A-80377BD6B0BA}"/>
              </a:ext>
            </a:extLst>
          </p:cNvPr>
          <p:cNvPicPr>
            <a:picLocks noChangeAspect="1"/>
          </p:cNvPicPr>
          <p:nvPr/>
        </p:nvPicPr>
        <p:blipFill>
          <a:blip r:embed="rId3"/>
          <a:stretch>
            <a:fillRect/>
          </a:stretch>
        </p:blipFill>
        <p:spPr>
          <a:xfrm>
            <a:off x="10828850" y="5717456"/>
            <a:ext cx="1246239" cy="919014"/>
          </a:xfrm>
          <a:prstGeom prst="rect">
            <a:avLst/>
          </a:prstGeom>
        </p:spPr>
      </p:pic>
    </p:spTree>
    <p:extLst>
      <p:ext uri="{BB962C8B-B14F-4D97-AF65-F5344CB8AC3E}">
        <p14:creationId xmlns:p14="http://schemas.microsoft.com/office/powerpoint/2010/main" val="21283708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F0F4EC-D8A1-975C-6258-A85076751A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8EF5337-4B4E-392D-D91E-3D0B956F9620}"/>
              </a:ext>
            </a:extLst>
          </p:cNvPr>
          <p:cNvSpPr>
            <a:spLocks noGrp="1"/>
          </p:cNvSpPr>
          <p:nvPr>
            <p:ph type="title"/>
          </p:nvPr>
        </p:nvSpPr>
        <p:spPr/>
        <p:txBody>
          <a:bodyPr/>
          <a:lstStyle/>
          <a:p>
            <a:r>
              <a:rPr lang="en-GB" b="1" dirty="0"/>
              <a:t>Our Allmond Centre</a:t>
            </a:r>
          </a:p>
        </p:txBody>
      </p:sp>
      <p:sp>
        <p:nvSpPr>
          <p:cNvPr id="3" name="Content Placeholder 2">
            <a:extLst>
              <a:ext uri="{FF2B5EF4-FFF2-40B4-BE49-F238E27FC236}">
                <a16:creationId xmlns:a16="http://schemas.microsoft.com/office/drawing/2014/main" id="{F621FFDA-0F38-469C-CD7E-C9BD5761FEC7}"/>
              </a:ext>
            </a:extLst>
          </p:cNvPr>
          <p:cNvSpPr>
            <a:spLocks noGrp="1"/>
          </p:cNvSpPr>
          <p:nvPr>
            <p:ph idx="1"/>
          </p:nvPr>
        </p:nvSpPr>
        <p:spPr>
          <a:xfrm>
            <a:off x="838200" y="1545333"/>
            <a:ext cx="5377242" cy="5047280"/>
          </a:xfrm>
        </p:spPr>
        <p:txBody>
          <a:bodyPr>
            <a:normAutofit fontScale="25000" lnSpcReduction="20000"/>
          </a:bodyPr>
          <a:lstStyle/>
          <a:p>
            <a:r>
              <a:rPr lang="en-GB" sz="7400" dirty="0"/>
              <a:t>Great facility for the village</a:t>
            </a:r>
          </a:p>
          <a:p>
            <a:pPr>
              <a:lnSpc>
                <a:spcPct val="170000"/>
              </a:lnSpc>
            </a:pPr>
            <a:r>
              <a:rPr lang="en-GB" sz="7400" dirty="0"/>
              <a:t>But bookings are down</a:t>
            </a:r>
          </a:p>
          <a:p>
            <a:pPr>
              <a:lnSpc>
                <a:spcPct val="170000"/>
              </a:lnSpc>
            </a:pPr>
            <a:r>
              <a:rPr lang="en-GB" sz="7400" dirty="0"/>
              <a:t>Costs are rising</a:t>
            </a:r>
          </a:p>
          <a:p>
            <a:pPr>
              <a:lnSpc>
                <a:spcPct val="170000"/>
              </a:lnSpc>
            </a:pPr>
            <a:r>
              <a:rPr lang="en-GB" sz="7400" dirty="0"/>
              <a:t>We want to make it more accessible for the whole community</a:t>
            </a:r>
          </a:p>
          <a:p>
            <a:pPr>
              <a:lnSpc>
                <a:spcPct val="170000"/>
              </a:lnSpc>
            </a:pPr>
            <a:r>
              <a:rPr lang="en-GB" sz="7400" dirty="0"/>
              <a:t>Camelia </a:t>
            </a:r>
            <a:r>
              <a:rPr lang="en-GB" sz="7400" dirty="0" err="1"/>
              <a:t>Botnar</a:t>
            </a:r>
            <a:r>
              <a:rPr lang="en-GB" sz="7400" dirty="0"/>
              <a:t> have been engaged to redecorate – students under supervision providing work experience &amp; with donations from Crown Paints</a:t>
            </a:r>
          </a:p>
          <a:p>
            <a:pPr>
              <a:lnSpc>
                <a:spcPct val="170000"/>
              </a:lnSpc>
            </a:pPr>
            <a:r>
              <a:rPr lang="en-GB" sz="7400" dirty="0"/>
              <a:t>The Parish Council are looking at ways to make it a Community Hub</a:t>
            </a:r>
            <a:br>
              <a:rPr lang="en-GB" sz="7400" dirty="0"/>
            </a:br>
            <a:br>
              <a:rPr lang="en-GB" sz="7400" dirty="0"/>
            </a:br>
            <a:endParaRPr lang="en-GB" sz="7400" dirty="0"/>
          </a:p>
          <a:p>
            <a:pPr marL="0" indent="0">
              <a:buNone/>
            </a:pPr>
            <a:endParaRPr lang="en-GB" dirty="0"/>
          </a:p>
          <a:p>
            <a:pPr marL="0" indent="0">
              <a:buNone/>
            </a:pPr>
            <a:br>
              <a:rPr lang="en-GB" dirty="0"/>
            </a:br>
            <a:endParaRPr lang="en-GB" dirty="0"/>
          </a:p>
          <a:p>
            <a:endParaRPr lang="en-GB" dirty="0"/>
          </a:p>
          <a:p>
            <a:endParaRPr lang="en-GB" dirty="0"/>
          </a:p>
        </p:txBody>
      </p:sp>
      <p:pic>
        <p:nvPicPr>
          <p:cNvPr id="4" name="Picture 3">
            <a:extLst>
              <a:ext uri="{FF2B5EF4-FFF2-40B4-BE49-F238E27FC236}">
                <a16:creationId xmlns:a16="http://schemas.microsoft.com/office/drawing/2014/main" id="{E60AA179-BF5A-5B78-98EA-9627A2587884}"/>
              </a:ext>
            </a:extLst>
          </p:cNvPr>
          <p:cNvPicPr>
            <a:picLocks noChangeAspect="1"/>
          </p:cNvPicPr>
          <p:nvPr/>
        </p:nvPicPr>
        <p:blipFill>
          <a:blip r:embed="rId2"/>
          <a:stretch>
            <a:fillRect/>
          </a:stretch>
        </p:blipFill>
        <p:spPr>
          <a:xfrm>
            <a:off x="6395957" y="1545333"/>
            <a:ext cx="5138358" cy="2759860"/>
          </a:xfrm>
          <a:prstGeom prst="rect">
            <a:avLst/>
          </a:prstGeom>
        </p:spPr>
      </p:pic>
      <p:pic>
        <p:nvPicPr>
          <p:cNvPr id="5" name="Picture 4">
            <a:extLst>
              <a:ext uri="{FF2B5EF4-FFF2-40B4-BE49-F238E27FC236}">
                <a16:creationId xmlns:a16="http://schemas.microsoft.com/office/drawing/2014/main" id="{92271FDA-D864-8EDC-AC12-2B4EC2FB2B77}"/>
              </a:ext>
            </a:extLst>
          </p:cNvPr>
          <p:cNvPicPr>
            <a:picLocks noChangeAspect="1"/>
          </p:cNvPicPr>
          <p:nvPr/>
        </p:nvPicPr>
        <p:blipFill>
          <a:blip r:embed="rId3"/>
          <a:stretch>
            <a:fillRect/>
          </a:stretch>
        </p:blipFill>
        <p:spPr>
          <a:xfrm>
            <a:off x="10288076" y="396927"/>
            <a:ext cx="1246239" cy="919014"/>
          </a:xfrm>
          <a:prstGeom prst="rect">
            <a:avLst/>
          </a:prstGeom>
        </p:spPr>
      </p:pic>
      <p:sp>
        <p:nvSpPr>
          <p:cNvPr id="6" name="Arrow: Down 5">
            <a:extLst>
              <a:ext uri="{FF2B5EF4-FFF2-40B4-BE49-F238E27FC236}">
                <a16:creationId xmlns:a16="http://schemas.microsoft.com/office/drawing/2014/main" id="{EA48F112-C7AE-1B6C-E371-DBE6CF3F957A}"/>
              </a:ext>
            </a:extLst>
          </p:cNvPr>
          <p:cNvSpPr/>
          <p:nvPr/>
        </p:nvSpPr>
        <p:spPr>
          <a:xfrm>
            <a:off x="3597545" y="2016689"/>
            <a:ext cx="526093" cy="375781"/>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Arrow: Up 6">
            <a:extLst>
              <a:ext uri="{FF2B5EF4-FFF2-40B4-BE49-F238E27FC236}">
                <a16:creationId xmlns:a16="http://schemas.microsoft.com/office/drawing/2014/main" id="{B9E767DD-3178-081D-D250-9519F49794FC}"/>
              </a:ext>
            </a:extLst>
          </p:cNvPr>
          <p:cNvSpPr/>
          <p:nvPr/>
        </p:nvSpPr>
        <p:spPr>
          <a:xfrm>
            <a:off x="2880986" y="2432485"/>
            <a:ext cx="488516" cy="438411"/>
          </a:xfrm>
          <a:prstGeom prst="up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descr="Colorful overlapping people icons">
            <a:extLst>
              <a:ext uri="{FF2B5EF4-FFF2-40B4-BE49-F238E27FC236}">
                <a16:creationId xmlns:a16="http://schemas.microsoft.com/office/drawing/2014/main" id="{6FF00879-F2DD-C885-9A40-8B1EA2D5D9D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28822" y="4715050"/>
            <a:ext cx="3472628" cy="1540702"/>
          </a:xfrm>
          <a:prstGeom prst="rect">
            <a:avLst/>
          </a:prstGeom>
        </p:spPr>
      </p:pic>
    </p:spTree>
    <p:extLst>
      <p:ext uri="{BB962C8B-B14F-4D97-AF65-F5344CB8AC3E}">
        <p14:creationId xmlns:p14="http://schemas.microsoft.com/office/powerpoint/2010/main" val="39801989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AEE4EF-3C4D-927B-302F-C945EC2464D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522A82A-1944-537B-998D-9F8DCAAB8A7E}"/>
              </a:ext>
            </a:extLst>
          </p:cNvPr>
          <p:cNvSpPr>
            <a:spLocks noGrp="1"/>
          </p:cNvSpPr>
          <p:nvPr>
            <p:ph type="title"/>
          </p:nvPr>
        </p:nvSpPr>
        <p:spPr/>
        <p:txBody>
          <a:bodyPr/>
          <a:lstStyle/>
          <a:p>
            <a:r>
              <a:rPr lang="en-GB" b="1" dirty="0"/>
              <a:t>Our Allmond Centre – A Community Hub</a:t>
            </a:r>
          </a:p>
        </p:txBody>
      </p:sp>
      <p:sp>
        <p:nvSpPr>
          <p:cNvPr id="3" name="Content Placeholder 2">
            <a:extLst>
              <a:ext uri="{FF2B5EF4-FFF2-40B4-BE49-F238E27FC236}">
                <a16:creationId xmlns:a16="http://schemas.microsoft.com/office/drawing/2014/main" id="{4EA0A529-6ACF-1E63-61B8-46F711F03ED8}"/>
              </a:ext>
            </a:extLst>
          </p:cNvPr>
          <p:cNvSpPr>
            <a:spLocks noGrp="1"/>
          </p:cNvSpPr>
          <p:nvPr>
            <p:ph idx="1"/>
          </p:nvPr>
        </p:nvSpPr>
        <p:spPr>
          <a:xfrm>
            <a:off x="838200" y="1284139"/>
            <a:ext cx="6636644" cy="6057966"/>
          </a:xfrm>
        </p:spPr>
        <p:txBody>
          <a:bodyPr>
            <a:normAutofit fontScale="32500" lnSpcReduction="20000"/>
          </a:bodyPr>
          <a:lstStyle/>
          <a:p>
            <a:pPr marL="0" indent="0">
              <a:buNone/>
            </a:pPr>
            <a:r>
              <a:rPr lang="en-GB" sz="5500" dirty="0"/>
              <a:t>Some of the suggestions we have already received:</a:t>
            </a:r>
          </a:p>
          <a:p>
            <a:r>
              <a:rPr lang="en-GB" sz="5500" dirty="0"/>
              <a:t>Partnership with Age UK</a:t>
            </a:r>
          </a:p>
          <a:p>
            <a:pPr lvl="1"/>
            <a:r>
              <a:rPr lang="en-GB" sz="5500" dirty="0"/>
              <a:t>Social Inclusion &amp; Loneliness Programmes</a:t>
            </a:r>
          </a:p>
          <a:p>
            <a:pPr lvl="1"/>
            <a:r>
              <a:rPr lang="en-GB" sz="5500" dirty="0"/>
              <a:t>Digital Inclusion Classes</a:t>
            </a:r>
          </a:p>
          <a:p>
            <a:pPr lvl="1"/>
            <a:r>
              <a:rPr lang="en-GB" sz="5500" dirty="0"/>
              <a:t>Exercise Classes</a:t>
            </a:r>
          </a:p>
          <a:p>
            <a:pPr lvl="1"/>
            <a:r>
              <a:rPr lang="en-GB" sz="5500" dirty="0"/>
              <a:t>Mental Health Support</a:t>
            </a:r>
          </a:p>
          <a:p>
            <a:pPr lvl="1"/>
            <a:r>
              <a:rPr lang="en-GB" sz="5500" dirty="0"/>
              <a:t>Crafts and Creative Arts</a:t>
            </a:r>
          </a:p>
          <a:p>
            <a:r>
              <a:rPr lang="en-GB" sz="5500" dirty="0"/>
              <a:t>Health Talks</a:t>
            </a:r>
          </a:p>
          <a:p>
            <a:pPr lvl="1"/>
            <a:r>
              <a:rPr lang="en-GB" sz="5500" dirty="0"/>
              <a:t>Healthy Eating</a:t>
            </a:r>
          </a:p>
          <a:p>
            <a:pPr lvl="1"/>
            <a:r>
              <a:rPr lang="en-GB" sz="5500" dirty="0"/>
              <a:t>Vaccination advice</a:t>
            </a:r>
          </a:p>
          <a:p>
            <a:r>
              <a:rPr lang="en-GB" sz="5500" dirty="0"/>
              <a:t>Antenatal &amp; Mother and Baby Groups</a:t>
            </a:r>
          </a:p>
          <a:p>
            <a:r>
              <a:rPr lang="en-GB" sz="5500" dirty="0"/>
              <a:t>Young Persons Workshops</a:t>
            </a:r>
          </a:p>
          <a:p>
            <a:pPr lvl="1"/>
            <a:r>
              <a:rPr lang="en-GB" sz="5500" dirty="0"/>
              <a:t>Finance Awareness</a:t>
            </a:r>
          </a:p>
          <a:p>
            <a:pPr lvl="1"/>
            <a:r>
              <a:rPr lang="en-GB" sz="5500" dirty="0"/>
              <a:t>Career talks</a:t>
            </a:r>
          </a:p>
          <a:p>
            <a:r>
              <a:rPr lang="en-GB" sz="5500" dirty="0"/>
              <a:t>Table-top spring-clear out sales</a:t>
            </a:r>
          </a:p>
          <a:p>
            <a:r>
              <a:rPr lang="en-GB" sz="5500" dirty="0"/>
              <a:t>5k fun-run base</a:t>
            </a:r>
          </a:p>
          <a:p>
            <a:pPr marL="0" indent="0">
              <a:buNone/>
            </a:pPr>
            <a:br>
              <a:rPr lang="en-GB" sz="5500" dirty="0"/>
            </a:br>
            <a:r>
              <a:rPr lang="en-GB" sz="6200" b="1" dirty="0">
                <a:solidFill>
                  <a:srgbClr val="FF0000"/>
                </a:solidFill>
              </a:rPr>
              <a:t>Please add your ideas on the Post It note…</a:t>
            </a:r>
          </a:p>
          <a:p>
            <a:pPr marL="0" indent="0">
              <a:buNone/>
            </a:pPr>
            <a:r>
              <a:rPr lang="en-GB" sz="6200" b="1" dirty="0">
                <a:solidFill>
                  <a:srgbClr val="FF0000"/>
                </a:solidFill>
              </a:rPr>
              <a:t>Alternatively complete our questionnaire</a:t>
            </a:r>
            <a:endParaRPr lang="en-GB" dirty="0">
              <a:solidFill>
                <a:srgbClr val="FF0000"/>
              </a:solidFill>
            </a:endParaRPr>
          </a:p>
          <a:p>
            <a:endParaRPr lang="en-GB" dirty="0"/>
          </a:p>
          <a:p>
            <a:endParaRPr lang="en-GB" dirty="0"/>
          </a:p>
        </p:txBody>
      </p:sp>
      <p:pic>
        <p:nvPicPr>
          <p:cNvPr id="4" name="Picture 3">
            <a:extLst>
              <a:ext uri="{FF2B5EF4-FFF2-40B4-BE49-F238E27FC236}">
                <a16:creationId xmlns:a16="http://schemas.microsoft.com/office/drawing/2014/main" id="{614F8425-B5F6-9C99-96EA-1735DA6B03F4}"/>
              </a:ext>
            </a:extLst>
          </p:cNvPr>
          <p:cNvPicPr>
            <a:picLocks noChangeAspect="1"/>
          </p:cNvPicPr>
          <p:nvPr/>
        </p:nvPicPr>
        <p:blipFill>
          <a:blip r:embed="rId2"/>
          <a:stretch>
            <a:fillRect/>
          </a:stretch>
        </p:blipFill>
        <p:spPr>
          <a:xfrm>
            <a:off x="6701425" y="1690689"/>
            <a:ext cx="5268375" cy="2655844"/>
          </a:xfrm>
          <a:prstGeom prst="rect">
            <a:avLst/>
          </a:prstGeom>
        </p:spPr>
      </p:pic>
      <p:pic>
        <p:nvPicPr>
          <p:cNvPr id="5" name="Picture 4">
            <a:extLst>
              <a:ext uri="{FF2B5EF4-FFF2-40B4-BE49-F238E27FC236}">
                <a16:creationId xmlns:a16="http://schemas.microsoft.com/office/drawing/2014/main" id="{A8547CD8-2607-6965-F2A5-CEBD6B22287E}"/>
              </a:ext>
            </a:extLst>
          </p:cNvPr>
          <p:cNvPicPr>
            <a:picLocks noChangeAspect="1"/>
          </p:cNvPicPr>
          <p:nvPr/>
        </p:nvPicPr>
        <p:blipFill>
          <a:blip r:embed="rId3"/>
          <a:stretch>
            <a:fillRect/>
          </a:stretch>
        </p:blipFill>
        <p:spPr>
          <a:xfrm>
            <a:off x="10538597" y="365125"/>
            <a:ext cx="1246239" cy="919014"/>
          </a:xfrm>
          <a:prstGeom prst="rect">
            <a:avLst/>
          </a:prstGeom>
        </p:spPr>
      </p:pic>
      <p:pic>
        <p:nvPicPr>
          <p:cNvPr id="9" name="Picture 8" descr="Different colored question marks">
            <a:extLst>
              <a:ext uri="{FF2B5EF4-FFF2-40B4-BE49-F238E27FC236}">
                <a16:creationId xmlns:a16="http://schemas.microsoft.com/office/drawing/2014/main" id="{EBDE57BC-BE6E-063A-FE6A-146EA48DBBE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74844" y="4933708"/>
            <a:ext cx="3721535" cy="1559167"/>
          </a:xfrm>
          <a:prstGeom prst="rect">
            <a:avLst/>
          </a:prstGeom>
        </p:spPr>
      </p:pic>
    </p:spTree>
    <p:extLst>
      <p:ext uri="{BB962C8B-B14F-4D97-AF65-F5344CB8AC3E}">
        <p14:creationId xmlns:p14="http://schemas.microsoft.com/office/powerpoint/2010/main" val="41150224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FFD5CC-4756-85B5-75B2-7B791011AD8B}"/>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9DB1AB3E-F340-9495-73B1-330D2AD2A1F4}"/>
              </a:ext>
            </a:extLst>
          </p:cNvPr>
          <p:cNvSpPr>
            <a:spLocks noGrp="1"/>
          </p:cNvSpPr>
          <p:nvPr>
            <p:ph idx="1"/>
          </p:nvPr>
        </p:nvSpPr>
        <p:spPr/>
        <p:txBody>
          <a:bodyPr/>
          <a:lstStyle/>
          <a:p>
            <a:endParaRPr lang="en-GB"/>
          </a:p>
        </p:txBody>
      </p:sp>
    </p:spTree>
    <p:extLst>
      <p:ext uri="{BB962C8B-B14F-4D97-AF65-F5344CB8AC3E}">
        <p14:creationId xmlns:p14="http://schemas.microsoft.com/office/powerpoint/2010/main" val="19704811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B5F982-B7D8-5B80-8F53-598A2CDED4F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56BEDD8-D32A-3753-C921-C97931F328AE}"/>
              </a:ext>
            </a:extLst>
          </p:cNvPr>
          <p:cNvSpPr>
            <a:spLocks noGrp="1"/>
          </p:cNvSpPr>
          <p:nvPr>
            <p:ph type="title"/>
          </p:nvPr>
        </p:nvSpPr>
        <p:spPr>
          <a:xfrm>
            <a:off x="838200" y="365126"/>
            <a:ext cx="7403926" cy="737164"/>
          </a:xfrm>
        </p:spPr>
        <p:txBody>
          <a:bodyPr>
            <a:normAutofit/>
          </a:bodyPr>
          <a:lstStyle/>
          <a:p>
            <a:r>
              <a:rPr lang="en-GB" dirty="0"/>
              <a:t>Councillors</a:t>
            </a:r>
          </a:p>
        </p:txBody>
      </p:sp>
      <p:pic>
        <p:nvPicPr>
          <p:cNvPr id="10" name="Content Placeholder 9">
            <a:extLst>
              <a:ext uri="{FF2B5EF4-FFF2-40B4-BE49-F238E27FC236}">
                <a16:creationId xmlns:a16="http://schemas.microsoft.com/office/drawing/2014/main" id="{40C17573-68E2-5241-1150-EBB844C70620}"/>
              </a:ext>
            </a:extLst>
          </p:cNvPr>
          <p:cNvPicPr>
            <a:picLocks noGrp="1" noChangeAspect="1"/>
          </p:cNvPicPr>
          <p:nvPr>
            <p:ph idx="1"/>
          </p:nvPr>
        </p:nvPicPr>
        <p:blipFill>
          <a:blip r:embed="rId2"/>
          <a:stretch>
            <a:fillRect/>
          </a:stretch>
        </p:blipFill>
        <p:spPr>
          <a:xfrm>
            <a:off x="613776" y="1091067"/>
            <a:ext cx="9845457" cy="5626908"/>
          </a:xfrm>
          <a:prstGeom prst="rect">
            <a:avLst/>
          </a:prstGeom>
        </p:spPr>
      </p:pic>
      <p:pic>
        <p:nvPicPr>
          <p:cNvPr id="4" name="Content Placeholder 3">
            <a:extLst>
              <a:ext uri="{FF2B5EF4-FFF2-40B4-BE49-F238E27FC236}">
                <a16:creationId xmlns:a16="http://schemas.microsoft.com/office/drawing/2014/main" id="{150C468B-BEAC-39E5-0701-F9010C01C86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897126" y="137786"/>
            <a:ext cx="2173645" cy="1599667"/>
          </a:xfrm>
          <a:prstGeom prst="rect">
            <a:avLst/>
          </a:prstGeom>
          <a:noFill/>
        </p:spPr>
      </p:pic>
    </p:spTree>
    <p:extLst>
      <p:ext uri="{BB962C8B-B14F-4D97-AF65-F5344CB8AC3E}">
        <p14:creationId xmlns:p14="http://schemas.microsoft.com/office/powerpoint/2010/main" val="19759078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2D2F35-B3F8-7DF1-150A-706E0227B35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72C666-6489-B895-4024-E1E5F46E406B}"/>
              </a:ext>
            </a:extLst>
          </p:cNvPr>
          <p:cNvSpPr>
            <a:spLocks noGrp="1"/>
          </p:cNvSpPr>
          <p:nvPr>
            <p:ph type="title"/>
          </p:nvPr>
        </p:nvSpPr>
        <p:spPr>
          <a:xfrm>
            <a:off x="838200" y="365125"/>
            <a:ext cx="8431060" cy="1939664"/>
          </a:xfrm>
        </p:spPr>
        <p:txBody>
          <a:bodyPr/>
          <a:lstStyle/>
          <a:p>
            <a:r>
              <a:rPr lang="en-GB" dirty="0"/>
              <a:t>Cowfold PC is responsible for</a:t>
            </a:r>
          </a:p>
        </p:txBody>
      </p:sp>
      <p:sp>
        <p:nvSpPr>
          <p:cNvPr id="3" name="Content Placeholder 2">
            <a:extLst>
              <a:ext uri="{FF2B5EF4-FFF2-40B4-BE49-F238E27FC236}">
                <a16:creationId xmlns:a16="http://schemas.microsoft.com/office/drawing/2014/main" id="{10F589FB-F2D7-52F5-4141-B4AF651BFC9F}"/>
              </a:ext>
            </a:extLst>
          </p:cNvPr>
          <p:cNvSpPr>
            <a:spLocks noGrp="1"/>
          </p:cNvSpPr>
          <p:nvPr>
            <p:ph idx="1"/>
          </p:nvPr>
        </p:nvSpPr>
        <p:spPr/>
        <p:txBody>
          <a:bodyPr>
            <a:normAutofit lnSpcReduction="10000"/>
          </a:bodyPr>
          <a:lstStyle/>
          <a:p>
            <a:r>
              <a:rPr lang="en-GB" dirty="0"/>
              <a:t>Allotments</a:t>
            </a:r>
          </a:p>
          <a:p>
            <a:r>
              <a:rPr lang="en-GB" dirty="0"/>
              <a:t>Bus Shelters</a:t>
            </a:r>
          </a:p>
          <a:p>
            <a:r>
              <a:rPr lang="en-GB" dirty="0"/>
              <a:t>Local youth projects</a:t>
            </a:r>
          </a:p>
          <a:p>
            <a:r>
              <a:rPr lang="en-GB" dirty="0"/>
              <a:t>Litter picking</a:t>
            </a:r>
          </a:p>
          <a:p>
            <a:r>
              <a:rPr lang="en-GB" dirty="0"/>
              <a:t>Open spaces</a:t>
            </a:r>
          </a:p>
          <a:p>
            <a:r>
              <a:rPr lang="en-GB" dirty="0"/>
              <a:t>Street lighting</a:t>
            </a:r>
          </a:p>
          <a:p>
            <a:r>
              <a:rPr lang="en-GB" dirty="0"/>
              <a:t>Traffic calming measures</a:t>
            </a:r>
          </a:p>
          <a:p>
            <a:r>
              <a:rPr lang="en-GB" dirty="0"/>
              <a:t>Recreational facilities</a:t>
            </a:r>
          </a:p>
          <a:p>
            <a:r>
              <a:rPr lang="en-GB" dirty="0"/>
              <a:t>The Allmond Centre</a:t>
            </a:r>
          </a:p>
        </p:txBody>
      </p:sp>
      <p:pic>
        <p:nvPicPr>
          <p:cNvPr id="4" name="Content Placeholder 3">
            <a:extLst>
              <a:ext uri="{FF2B5EF4-FFF2-40B4-BE49-F238E27FC236}">
                <a16:creationId xmlns:a16="http://schemas.microsoft.com/office/drawing/2014/main" id="{A7B90A9D-9B1D-A238-E280-F61B65D693C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584180" y="906794"/>
            <a:ext cx="2497035" cy="1837662"/>
          </a:xfrm>
          <a:prstGeom prst="rect">
            <a:avLst/>
          </a:prstGeom>
          <a:noFill/>
        </p:spPr>
      </p:pic>
    </p:spTree>
    <p:extLst>
      <p:ext uri="{BB962C8B-B14F-4D97-AF65-F5344CB8AC3E}">
        <p14:creationId xmlns:p14="http://schemas.microsoft.com/office/powerpoint/2010/main" val="39504055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3F61D8-B87C-C722-F5AD-0BF402774AA8}"/>
              </a:ext>
            </a:extLst>
          </p:cNvPr>
          <p:cNvSpPr>
            <a:spLocks noGrp="1"/>
          </p:cNvSpPr>
          <p:nvPr>
            <p:ph type="title"/>
          </p:nvPr>
        </p:nvSpPr>
        <p:spPr>
          <a:xfrm>
            <a:off x="838200" y="365125"/>
            <a:ext cx="7554238" cy="1325563"/>
          </a:xfrm>
        </p:spPr>
        <p:txBody>
          <a:bodyPr/>
          <a:lstStyle/>
          <a:p>
            <a:r>
              <a:rPr lang="en-GB" dirty="0"/>
              <a:t>Horsham District Council is responsible for:</a:t>
            </a:r>
          </a:p>
        </p:txBody>
      </p:sp>
      <p:sp>
        <p:nvSpPr>
          <p:cNvPr id="3" name="Content Placeholder 2">
            <a:extLst>
              <a:ext uri="{FF2B5EF4-FFF2-40B4-BE49-F238E27FC236}">
                <a16:creationId xmlns:a16="http://schemas.microsoft.com/office/drawing/2014/main" id="{0E6BD27C-D4C0-9C82-237C-6497320D554C}"/>
              </a:ext>
            </a:extLst>
          </p:cNvPr>
          <p:cNvSpPr>
            <a:spLocks noGrp="1"/>
          </p:cNvSpPr>
          <p:nvPr>
            <p:ph idx="1"/>
          </p:nvPr>
        </p:nvSpPr>
        <p:spPr/>
        <p:txBody>
          <a:bodyPr>
            <a:normAutofit fontScale="92500" lnSpcReduction="20000"/>
          </a:bodyPr>
          <a:lstStyle/>
          <a:p>
            <a:r>
              <a:rPr lang="en-GB" dirty="0"/>
              <a:t>Waste collection</a:t>
            </a:r>
          </a:p>
          <a:p>
            <a:r>
              <a:rPr lang="en-GB" dirty="0"/>
              <a:t>Car Park management</a:t>
            </a:r>
          </a:p>
          <a:p>
            <a:r>
              <a:rPr lang="en-GB" dirty="0"/>
              <a:t>Parking enforcement</a:t>
            </a:r>
          </a:p>
          <a:p>
            <a:r>
              <a:rPr lang="en-GB" dirty="0"/>
              <a:t>Housing and homelessness</a:t>
            </a:r>
          </a:p>
          <a:p>
            <a:r>
              <a:rPr lang="en-GB" dirty="0"/>
              <a:t>Planning applications</a:t>
            </a:r>
          </a:p>
          <a:p>
            <a:r>
              <a:rPr lang="en-GB" dirty="0"/>
              <a:t>Council Tax collection (in partnership with LGSS)</a:t>
            </a:r>
          </a:p>
          <a:p>
            <a:r>
              <a:rPr lang="en-GB" dirty="0"/>
              <a:t>Parks and Countryside</a:t>
            </a:r>
          </a:p>
          <a:p>
            <a:r>
              <a:rPr lang="en-GB" dirty="0"/>
              <a:t>Licensing</a:t>
            </a:r>
          </a:p>
          <a:p>
            <a:r>
              <a:rPr lang="en-GB" dirty="0"/>
              <a:t>Environmental Health</a:t>
            </a:r>
          </a:p>
          <a:p>
            <a:r>
              <a:rPr lang="en-GB" dirty="0"/>
              <a:t>Building Control</a:t>
            </a:r>
          </a:p>
        </p:txBody>
      </p:sp>
      <p:pic>
        <p:nvPicPr>
          <p:cNvPr id="5" name="Picture 4">
            <a:extLst>
              <a:ext uri="{FF2B5EF4-FFF2-40B4-BE49-F238E27FC236}">
                <a16:creationId xmlns:a16="http://schemas.microsoft.com/office/drawing/2014/main" id="{F9058343-4771-6F0A-3829-A3174F6F54DC}"/>
              </a:ext>
            </a:extLst>
          </p:cNvPr>
          <p:cNvPicPr>
            <a:picLocks noChangeAspect="1"/>
          </p:cNvPicPr>
          <p:nvPr/>
        </p:nvPicPr>
        <p:blipFill>
          <a:blip r:embed="rId2"/>
          <a:stretch>
            <a:fillRect/>
          </a:stretch>
        </p:blipFill>
        <p:spPr>
          <a:xfrm>
            <a:off x="8543533" y="365125"/>
            <a:ext cx="2810267" cy="1181265"/>
          </a:xfrm>
          <a:prstGeom prst="rect">
            <a:avLst/>
          </a:prstGeom>
        </p:spPr>
      </p:pic>
      <p:sp>
        <p:nvSpPr>
          <p:cNvPr id="4" name="TextBox 3">
            <a:extLst>
              <a:ext uri="{FF2B5EF4-FFF2-40B4-BE49-F238E27FC236}">
                <a16:creationId xmlns:a16="http://schemas.microsoft.com/office/drawing/2014/main" id="{8777745B-129E-F82F-D342-2FF23DE6D487}"/>
              </a:ext>
            </a:extLst>
          </p:cNvPr>
          <p:cNvSpPr txBox="1"/>
          <p:nvPr/>
        </p:nvSpPr>
        <p:spPr>
          <a:xfrm>
            <a:off x="8818323" y="4414273"/>
            <a:ext cx="3081403" cy="1015663"/>
          </a:xfrm>
          <a:prstGeom prst="rect">
            <a:avLst/>
          </a:prstGeom>
          <a:noFill/>
        </p:spPr>
        <p:txBody>
          <a:bodyPr wrap="square" rtlCol="0">
            <a:spAutoFit/>
          </a:bodyPr>
          <a:lstStyle/>
          <a:p>
            <a:r>
              <a:rPr lang="en-GB" sz="2000" b="1" dirty="0"/>
              <a:t>Councillors:</a:t>
            </a:r>
          </a:p>
          <a:p>
            <a:r>
              <a:rPr lang="en-GB" sz="2000" dirty="0"/>
              <a:t>Joanne Knowles</a:t>
            </a:r>
          </a:p>
          <a:p>
            <a:r>
              <a:rPr lang="en-GB" sz="2000" dirty="0"/>
              <a:t>Lynn Lambert</a:t>
            </a:r>
          </a:p>
        </p:txBody>
      </p:sp>
    </p:spTree>
    <p:extLst>
      <p:ext uri="{BB962C8B-B14F-4D97-AF65-F5344CB8AC3E}">
        <p14:creationId xmlns:p14="http://schemas.microsoft.com/office/powerpoint/2010/main" val="17377333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BE4A01-0198-E2E4-D3A7-D9DC50486C5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7303176-1624-DDE0-D17B-D3851C15FAAD}"/>
              </a:ext>
            </a:extLst>
          </p:cNvPr>
          <p:cNvSpPr>
            <a:spLocks noGrp="1"/>
          </p:cNvSpPr>
          <p:nvPr>
            <p:ph type="title"/>
          </p:nvPr>
        </p:nvSpPr>
        <p:spPr>
          <a:xfrm>
            <a:off x="838199" y="365125"/>
            <a:ext cx="6965515" cy="1137997"/>
          </a:xfrm>
        </p:spPr>
        <p:txBody>
          <a:bodyPr>
            <a:normAutofit fontScale="90000"/>
          </a:bodyPr>
          <a:lstStyle/>
          <a:p>
            <a:r>
              <a:rPr lang="en-GB" dirty="0"/>
              <a:t>West </a:t>
            </a:r>
            <a:r>
              <a:rPr lang="en-GB" dirty="0" err="1"/>
              <a:t>Susssex</a:t>
            </a:r>
            <a:r>
              <a:rPr lang="en-GB" dirty="0"/>
              <a:t> County Council is responsible for:</a:t>
            </a:r>
          </a:p>
        </p:txBody>
      </p:sp>
      <p:sp>
        <p:nvSpPr>
          <p:cNvPr id="3" name="Content Placeholder 2">
            <a:extLst>
              <a:ext uri="{FF2B5EF4-FFF2-40B4-BE49-F238E27FC236}">
                <a16:creationId xmlns:a16="http://schemas.microsoft.com/office/drawing/2014/main" id="{850E03AF-FEEB-F131-3827-68FC61C55250}"/>
              </a:ext>
            </a:extLst>
          </p:cNvPr>
          <p:cNvSpPr>
            <a:spLocks noGrp="1"/>
          </p:cNvSpPr>
          <p:nvPr>
            <p:ph idx="1"/>
          </p:nvPr>
        </p:nvSpPr>
        <p:spPr/>
        <p:txBody>
          <a:bodyPr>
            <a:normAutofit/>
          </a:bodyPr>
          <a:lstStyle/>
          <a:p>
            <a:r>
              <a:rPr lang="en-GB" dirty="0"/>
              <a:t>Schools</a:t>
            </a:r>
          </a:p>
          <a:p>
            <a:r>
              <a:rPr lang="en-GB" dirty="0"/>
              <a:t>Roads, highways and verges</a:t>
            </a:r>
          </a:p>
          <a:p>
            <a:r>
              <a:rPr lang="en-GB" dirty="0"/>
              <a:t>Social care and public health</a:t>
            </a:r>
          </a:p>
          <a:p>
            <a:r>
              <a:rPr lang="en-GB" dirty="0"/>
              <a:t>Waste disposal</a:t>
            </a:r>
          </a:p>
          <a:p>
            <a:r>
              <a:rPr lang="en-GB" dirty="0"/>
              <a:t>Libraries</a:t>
            </a:r>
          </a:p>
          <a:p>
            <a:r>
              <a:rPr lang="en-GB" dirty="0"/>
              <a:t>Births, marriages and death</a:t>
            </a:r>
          </a:p>
          <a:p>
            <a:r>
              <a:rPr lang="en-GB" dirty="0"/>
              <a:t>Public Rights of Way</a:t>
            </a:r>
          </a:p>
        </p:txBody>
      </p:sp>
      <p:pic>
        <p:nvPicPr>
          <p:cNvPr id="5" name="Picture 4">
            <a:extLst>
              <a:ext uri="{FF2B5EF4-FFF2-40B4-BE49-F238E27FC236}">
                <a16:creationId xmlns:a16="http://schemas.microsoft.com/office/drawing/2014/main" id="{1FF2BCC6-5646-F98B-F9CD-E55CD006F76C}"/>
              </a:ext>
            </a:extLst>
          </p:cNvPr>
          <p:cNvPicPr>
            <a:picLocks noChangeAspect="1"/>
          </p:cNvPicPr>
          <p:nvPr/>
        </p:nvPicPr>
        <p:blipFill>
          <a:blip r:embed="rId2"/>
          <a:stretch>
            <a:fillRect/>
          </a:stretch>
        </p:blipFill>
        <p:spPr>
          <a:xfrm>
            <a:off x="9279410" y="412204"/>
            <a:ext cx="1742677" cy="1291336"/>
          </a:xfrm>
          <a:prstGeom prst="rect">
            <a:avLst/>
          </a:prstGeom>
        </p:spPr>
      </p:pic>
      <p:sp>
        <p:nvSpPr>
          <p:cNvPr id="4" name="TextBox 3">
            <a:extLst>
              <a:ext uri="{FF2B5EF4-FFF2-40B4-BE49-F238E27FC236}">
                <a16:creationId xmlns:a16="http://schemas.microsoft.com/office/drawing/2014/main" id="{3A823CD4-57DF-2DB1-696F-04E336D70EF3}"/>
              </a:ext>
            </a:extLst>
          </p:cNvPr>
          <p:cNvSpPr txBox="1"/>
          <p:nvPr/>
        </p:nvSpPr>
        <p:spPr>
          <a:xfrm>
            <a:off x="9707672" y="4359058"/>
            <a:ext cx="1791222" cy="707886"/>
          </a:xfrm>
          <a:prstGeom prst="rect">
            <a:avLst/>
          </a:prstGeom>
          <a:noFill/>
        </p:spPr>
        <p:txBody>
          <a:bodyPr wrap="square" rtlCol="0">
            <a:spAutoFit/>
          </a:bodyPr>
          <a:lstStyle/>
          <a:p>
            <a:r>
              <a:rPr lang="en-GB" sz="2000" b="1" dirty="0"/>
              <a:t>Councillor</a:t>
            </a:r>
          </a:p>
          <a:p>
            <a:r>
              <a:rPr lang="en-GB" sz="2000" dirty="0"/>
              <a:t>Sarah Payne</a:t>
            </a:r>
          </a:p>
        </p:txBody>
      </p:sp>
    </p:spTree>
    <p:extLst>
      <p:ext uri="{BB962C8B-B14F-4D97-AF65-F5344CB8AC3E}">
        <p14:creationId xmlns:p14="http://schemas.microsoft.com/office/powerpoint/2010/main" val="36352735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767997-8999-43CC-0B78-3057BABBDA12}"/>
              </a:ext>
            </a:extLst>
          </p:cNvPr>
          <p:cNvSpPr>
            <a:spLocks noGrp="1"/>
          </p:cNvSpPr>
          <p:nvPr>
            <p:ph type="title"/>
          </p:nvPr>
        </p:nvSpPr>
        <p:spPr/>
        <p:txBody>
          <a:bodyPr/>
          <a:lstStyle/>
          <a:p>
            <a:r>
              <a:rPr lang="en-GB" b="1" dirty="0"/>
              <a:t>Current Issues</a:t>
            </a:r>
          </a:p>
        </p:txBody>
      </p:sp>
      <p:sp>
        <p:nvSpPr>
          <p:cNvPr id="3" name="Content Placeholder 2">
            <a:extLst>
              <a:ext uri="{FF2B5EF4-FFF2-40B4-BE49-F238E27FC236}">
                <a16:creationId xmlns:a16="http://schemas.microsoft.com/office/drawing/2014/main" id="{E3EB2576-29DE-3C92-0778-76D19D77E576}"/>
              </a:ext>
            </a:extLst>
          </p:cNvPr>
          <p:cNvSpPr>
            <a:spLocks noGrp="1"/>
          </p:cNvSpPr>
          <p:nvPr>
            <p:ph idx="1"/>
          </p:nvPr>
        </p:nvSpPr>
        <p:spPr/>
        <p:txBody>
          <a:bodyPr>
            <a:normAutofit/>
          </a:bodyPr>
          <a:lstStyle/>
          <a:p>
            <a:r>
              <a:rPr lang="en-GB" b="1" dirty="0"/>
              <a:t>Speed Working Group</a:t>
            </a:r>
          </a:p>
          <a:p>
            <a:pPr lvl="1"/>
            <a:r>
              <a:rPr lang="en-GB" dirty="0"/>
              <a:t>Serious Accident Review underway by WSCC – latest indication is that results &amp; recommendations will be published mid year 2026</a:t>
            </a:r>
          </a:p>
          <a:p>
            <a:pPr lvl="1"/>
            <a:r>
              <a:rPr lang="en-GB" dirty="0"/>
              <a:t>Application for zebra crossing on A272 Mercers Mead to Playing Field was submitted June 2025. Decision by WSCC has been delayed into 2026 pending the results of the Serious Accident Review.</a:t>
            </a:r>
          </a:p>
          <a:p>
            <a:pPr lvl="1"/>
            <a:r>
              <a:rPr lang="en-GB" dirty="0"/>
              <a:t>Cowfold Parish Council actively investigating 3 new speed monitors (West on A272; North on A281; South on A281)</a:t>
            </a:r>
          </a:p>
          <a:p>
            <a:pPr lvl="1"/>
            <a:endParaRPr lang="en-GB" dirty="0"/>
          </a:p>
          <a:p>
            <a:r>
              <a:rPr lang="en-GB" b="1" dirty="0"/>
              <a:t>Path on Playing Field </a:t>
            </a:r>
            <a:r>
              <a:rPr lang="en-GB" dirty="0"/>
              <a:t>(Playground to Scout Hut)</a:t>
            </a:r>
          </a:p>
          <a:p>
            <a:pPr lvl="1"/>
            <a:r>
              <a:rPr lang="en-GB" dirty="0"/>
              <a:t>Plans being drawn up</a:t>
            </a:r>
          </a:p>
          <a:p>
            <a:endParaRPr lang="en-GB" dirty="0"/>
          </a:p>
        </p:txBody>
      </p:sp>
      <p:pic>
        <p:nvPicPr>
          <p:cNvPr id="4" name="Picture 3">
            <a:extLst>
              <a:ext uri="{FF2B5EF4-FFF2-40B4-BE49-F238E27FC236}">
                <a16:creationId xmlns:a16="http://schemas.microsoft.com/office/drawing/2014/main" id="{8C5EA3FC-D7D9-69CE-8E87-BF750D1C3A6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791575" y="423228"/>
            <a:ext cx="2181225" cy="1604933"/>
          </a:xfrm>
          <a:prstGeom prst="rect">
            <a:avLst/>
          </a:prstGeom>
          <a:noFill/>
        </p:spPr>
      </p:pic>
    </p:spTree>
    <p:extLst>
      <p:ext uri="{BB962C8B-B14F-4D97-AF65-F5344CB8AC3E}">
        <p14:creationId xmlns:p14="http://schemas.microsoft.com/office/powerpoint/2010/main" val="18381479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EEEB4D-F428-E4EC-AADA-CE64E94A0A08}"/>
              </a:ext>
            </a:extLst>
          </p:cNvPr>
          <p:cNvSpPr>
            <a:spLocks noGrp="1"/>
          </p:cNvSpPr>
          <p:nvPr>
            <p:ph type="title"/>
          </p:nvPr>
        </p:nvSpPr>
        <p:spPr/>
        <p:txBody>
          <a:bodyPr/>
          <a:lstStyle/>
          <a:p>
            <a:r>
              <a:rPr lang="en-GB" b="1" dirty="0"/>
              <a:t>Current Issues</a:t>
            </a:r>
          </a:p>
        </p:txBody>
      </p:sp>
      <p:sp>
        <p:nvSpPr>
          <p:cNvPr id="3" name="Content Placeholder 2">
            <a:extLst>
              <a:ext uri="{FF2B5EF4-FFF2-40B4-BE49-F238E27FC236}">
                <a16:creationId xmlns:a16="http://schemas.microsoft.com/office/drawing/2014/main" id="{A2F068D2-1CF0-F077-4464-A5898E176207}"/>
              </a:ext>
            </a:extLst>
          </p:cNvPr>
          <p:cNvSpPr>
            <a:spLocks noGrp="1"/>
          </p:cNvSpPr>
          <p:nvPr>
            <p:ph idx="1"/>
          </p:nvPr>
        </p:nvSpPr>
        <p:spPr/>
        <p:txBody>
          <a:bodyPr>
            <a:normAutofit/>
          </a:bodyPr>
          <a:lstStyle/>
          <a:p>
            <a:pPr lvl="1"/>
            <a:endParaRPr lang="en-GB" dirty="0"/>
          </a:p>
          <a:p>
            <a:endParaRPr lang="en-GB" dirty="0"/>
          </a:p>
        </p:txBody>
      </p:sp>
      <p:pic>
        <p:nvPicPr>
          <p:cNvPr id="4" name="Picture 3">
            <a:extLst>
              <a:ext uri="{FF2B5EF4-FFF2-40B4-BE49-F238E27FC236}">
                <a16:creationId xmlns:a16="http://schemas.microsoft.com/office/drawing/2014/main" id="{62342B8E-2CE7-2DAD-B531-A6105849A69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791575" y="423228"/>
            <a:ext cx="2181225" cy="1604933"/>
          </a:xfrm>
          <a:prstGeom prst="rect">
            <a:avLst/>
          </a:prstGeom>
          <a:noFill/>
        </p:spPr>
      </p:pic>
      <p:sp>
        <p:nvSpPr>
          <p:cNvPr id="5" name="TextBox 4">
            <a:extLst>
              <a:ext uri="{FF2B5EF4-FFF2-40B4-BE49-F238E27FC236}">
                <a16:creationId xmlns:a16="http://schemas.microsoft.com/office/drawing/2014/main" id="{66302D93-5DBB-BB1B-F4AC-905E05C285BD}"/>
              </a:ext>
            </a:extLst>
          </p:cNvPr>
          <p:cNvSpPr txBox="1"/>
          <p:nvPr/>
        </p:nvSpPr>
        <p:spPr>
          <a:xfrm>
            <a:off x="1089764" y="2379945"/>
            <a:ext cx="9883036" cy="4154984"/>
          </a:xfrm>
          <a:prstGeom prst="rect">
            <a:avLst/>
          </a:prstGeom>
          <a:noFill/>
        </p:spPr>
        <p:txBody>
          <a:bodyPr wrap="square" rtlCol="0">
            <a:spAutoFit/>
          </a:bodyPr>
          <a:lstStyle/>
          <a:p>
            <a:r>
              <a:rPr lang="en-GB" sz="2400" b="1" dirty="0"/>
              <a:t>Playing Field</a:t>
            </a:r>
          </a:p>
          <a:p>
            <a:pPr marL="800100" lvl="1" indent="-342900">
              <a:buFont typeface="Arial" panose="020B0604020202020204" pitchFamily="34" charset="0"/>
              <a:buChar char="•"/>
            </a:pPr>
            <a:r>
              <a:rPr lang="en-GB" sz="2400" dirty="0"/>
              <a:t>We are looking for support from Football Foundation for improvements to maintenance of our Adult and Youth Football Pitches</a:t>
            </a:r>
          </a:p>
          <a:p>
            <a:pPr marL="800100" lvl="1" indent="-342900">
              <a:buFont typeface="Arial" panose="020B0604020202020204" pitchFamily="34" charset="0"/>
              <a:buChar char="•"/>
            </a:pPr>
            <a:r>
              <a:rPr lang="en-GB" sz="2400" dirty="0"/>
              <a:t>Pitch fees</a:t>
            </a:r>
          </a:p>
          <a:p>
            <a:pPr marL="800100" lvl="1" indent="-342900">
              <a:buFont typeface="Arial" panose="020B0604020202020204" pitchFamily="34" charset="0"/>
              <a:buChar char="•"/>
            </a:pPr>
            <a:r>
              <a:rPr lang="en-GB" sz="2400" dirty="0"/>
              <a:t>Path from Car Park to Scout Hut</a:t>
            </a:r>
          </a:p>
          <a:p>
            <a:pPr lvl="1"/>
            <a:endParaRPr lang="en-GB" sz="2400" dirty="0"/>
          </a:p>
          <a:p>
            <a:r>
              <a:rPr lang="en-GB" sz="2400" b="1" dirty="0"/>
              <a:t>Impact of Devolution</a:t>
            </a:r>
          </a:p>
          <a:p>
            <a:pPr marL="800100" lvl="1" indent="-342900">
              <a:buFont typeface="Arial" panose="020B0604020202020204" pitchFamily="34" charset="0"/>
              <a:buChar char="•"/>
            </a:pPr>
            <a:r>
              <a:rPr lang="en-GB" sz="2400" dirty="0"/>
              <a:t>Some issues already being transferred from HDC to Cowfold PC (</a:t>
            </a:r>
            <a:r>
              <a:rPr lang="en-GB" sz="2400" dirty="0" err="1"/>
              <a:t>eg</a:t>
            </a:r>
            <a:r>
              <a:rPr lang="en-GB" sz="2400" dirty="0"/>
              <a:t> Playground Inspections)</a:t>
            </a:r>
          </a:p>
          <a:p>
            <a:pPr marL="800100" lvl="1" indent="-342900">
              <a:buFont typeface="Arial" panose="020B0604020202020204" pitchFamily="34" charset="0"/>
              <a:buChar char="•"/>
            </a:pPr>
            <a:r>
              <a:rPr lang="en-GB" sz="2400" dirty="0"/>
              <a:t>Asset ownership (</a:t>
            </a:r>
            <a:r>
              <a:rPr lang="en-GB" sz="2400" dirty="0" err="1"/>
              <a:t>eg</a:t>
            </a:r>
            <a:r>
              <a:rPr lang="en-GB" sz="2400" dirty="0"/>
              <a:t> car park; land in Holm Oaks)</a:t>
            </a:r>
          </a:p>
        </p:txBody>
      </p:sp>
    </p:spTree>
    <p:extLst>
      <p:ext uri="{BB962C8B-B14F-4D97-AF65-F5344CB8AC3E}">
        <p14:creationId xmlns:p14="http://schemas.microsoft.com/office/powerpoint/2010/main" val="26356407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AA2AAF-90C1-5892-FEF1-58E2AF758B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171DA6-12F6-87F7-13FA-8C65D686370C}"/>
              </a:ext>
            </a:extLst>
          </p:cNvPr>
          <p:cNvSpPr>
            <a:spLocks noGrp="1"/>
          </p:cNvSpPr>
          <p:nvPr>
            <p:ph type="title"/>
          </p:nvPr>
        </p:nvSpPr>
        <p:spPr/>
        <p:txBody>
          <a:bodyPr/>
          <a:lstStyle/>
          <a:p>
            <a:r>
              <a:rPr lang="en-GB" b="1" dirty="0"/>
              <a:t>Current Issues</a:t>
            </a:r>
          </a:p>
        </p:txBody>
      </p:sp>
      <p:sp>
        <p:nvSpPr>
          <p:cNvPr id="3" name="Content Placeholder 2">
            <a:extLst>
              <a:ext uri="{FF2B5EF4-FFF2-40B4-BE49-F238E27FC236}">
                <a16:creationId xmlns:a16="http://schemas.microsoft.com/office/drawing/2014/main" id="{FB67DBAB-5BC6-0E85-C5F4-92A6AC1D9BE0}"/>
              </a:ext>
            </a:extLst>
          </p:cNvPr>
          <p:cNvSpPr>
            <a:spLocks noGrp="1"/>
          </p:cNvSpPr>
          <p:nvPr>
            <p:ph idx="1"/>
          </p:nvPr>
        </p:nvSpPr>
        <p:spPr/>
        <p:txBody>
          <a:bodyPr>
            <a:normAutofit lnSpcReduction="10000"/>
          </a:bodyPr>
          <a:lstStyle/>
          <a:p>
            <a:r>
              <a:rPr lang="en-GB" b="1" dirty="0"/>
              <a:t>Cowfold Neighbourhood Plan</a:t>
            </a:r>
          </a:p>
          <a:p>
            <a:pPr lvl="1"/>
            <a:r>
              <a:rPr lang="en-GB" dirty="0"/>
              <a:t>Is now approved and in force</a:t>
            </a:r>
          </a:p>
          <a:p>
            <a:pPr lvl="1"/>
            <a:r>
              <a:rPr lang="en-GB" dirty="0"/>
              <a:t>Active for 5 years</a:t>
            </a:r>
          </a:p>
          <a:p>
            <a:pPr lvl="1"/>
            <a:r>
              <a:rPr lang="en-GB" dirty="0"/>
              <a:t>Review required – working group to be set up in 2026 – volunteers from the community needed</a:t>
            </a:r>
          </a:p>
          <a:p>
            <a:pPr lvl="1"/>
            <a:endParaRPr lang="en-GB" dirty="0"/>
          </a:p>
          <a:p>
            <a:r>
              <a:rPr lang="en-GB" b="1" dirty="0"/>
              <a:t>Infrastructure Development Plan</a:t>
            </a:r>
          </a:p>
          <a:p>
            <a:pPr lvl="1"/>
            <a:r>
              <a:rPr lang="en-GB" dirty="0"/>
              <a:t>Is now approved and in force</a:t>
            </a:r>
          </a:p>
          <a:p>
            <a:pPr lvl="2"/>
            <a:r>
              <a:rPr lang="en-GB" dirty="0"/>
              <a:t>Transport &amp; Accessibility</a:t>
            </a:r>
          </a:p>
          <a:p>
            <a:pPr lvl="2"/>
            <a:r>
              <a:rPr lang="en-GB" dirty="0"/>
              <a:t>Digital &amp; Utility Infrastructure</a:t>
            </a:r>
          </a:p>
          <a:p>
            <a:pPr lvl="2"/>
            <a:r>
              <a:rPr lang="en-GB" dirty="0"/>
              <a:t>Community Facilities</a:t>
            </a:r>
          </a:p>
          <a:p>
            <a:pPr lvl="2"/>
            <a:r>
              <a:rPr lang="en-GB" dirty="0"/>
              <a:t>Green &amp; Environmental Infrastructure</a:t>
            </a:r>
          </a:p>
          <a:p>
            <a:pPr lvl="1"/>
            <a:endParaRPr lang="en-GB" dirty="0"/>
          </a:p>
          <a:p>
            <a:pPr lvl="1"/>
            <a:endParaRPr lang="en-GB" dirty="0"/>
          </a:p>
          <a:p>
            <a:endParaRPr lang="en-GB" dirty="0"/>
          </a:p>
        </p:txBody>
      </p:sp>
      <p:pic>
        <p:nvPicPr>
          <p:cNvPr id="4" name="Picture 3">
            <a:extLst>
              <a:ext uri="{FF2B5EF4-FFF2-40B4-BE49-F238E27FC236}">
                <a16:creationId xmlns:a16="http://schemas.microsoft.com/office/drawing/2014/main" id="{B2E3F061-3AB8-C177-48F7-8DC3BE9F786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791575" y="423228"/>
            <a:ext cx="2181225" cy="1604933"/>
          </a:xfrm>
          <a:prstGeom prst="rect">
            <a:avLst/>
          </a:prstGeom>
          <a:noFill/>
        </p:spPr>
      </p:pic>
    </p:spTree>
    <p:extLst>
      <p:ext uri="{BB962C8B-B14F-4D97-AF65-F5344CB8AC3E}">
        <p14:creationId xmlns:p14="http://schemas.microsoft.com/office/powerpoint/2010/main" val="118735643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770</TotalTime>
  <Words>1498</Words>
  <Application>Microsoft Office PowerPoint</Application>
  <PresentationFormat>Widescreen</PresentationFormat>
  <Paragraphs>215</Paragraphs>
  <Slides>23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23</vt:i4>
      </vt:variant>
    </vt:vector>
  </HeadingPairs>
  <TitlesOfParts>
    <vt:vector size="27" baseType="lpstr">
      <vt:lpstr>Aptos</vt:lpstr>
      <vt:lpstr>Aptos Display</vt:lpstr>
      <vt:lpstr>Arial</vt:lpstr>
      <vt:lpstr>Office Theme</vt:lpstr>
      <vt:lpstr>Cowfold Parish Council </vt:lpstr>
      <vt:lpstr>Cowfold Parish Councillors</vt:lpstr>
      <vt:lpstr>Councillors</vt:lpstr>
      <vt:lpstr>Cowfold PC is responsible for</vt:lpstr>
      <vt:lpstr>Horsham District Council is responsible for:</vt:lpstr>
      <vt:lpstr>West Susssex County Council is responsible for:</vt:lpstr>
      <vt:lpstr>Current Issues</vt:lpstr>
      <vt:lpstr>Current Issues</vt:lpstr>
      <vt:lpstr>Current Issues</vt:lpstr>
      <vt:lpstr>PowerPoint Presentation</vt:lpstr>
      <vt:lpstr>Current Issues - Renewables</vt:lpstr>
      <vt:lpstr>PowerPoint Presentation</vt:lpstr>
      <vt:lpstr>PowerPoint Presentation</vt:lpstr>
      <vt:lpstr>https://www.cowfold-pc.gov.uk</vt:lpstr>
      <vt:lpstr>PowerPoint Presentation</vt:lpstr>
      <vt:lpstr>2026/7 Precept</vt:lpstr>
      <vt:lpstr>2026/7 Precept</vt:lpstr>
      <vt:lpstr>2026/7 Precept</vt:lpstr>
      <vt:lpstr>2026/7 Precept vs Other Rates</vt:lpstr>
      <vt:lpstr>Allmond Centre</vt:lpstr>
      <vt:lpstr>Our Allmond Centre</vt:lpstr>
      <vt:lpstr>Our Allmond Centre – A Community Hub</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Kate Howell</dc:creator>
  <cp:lastModifiedBy>Kate Howell</cp:lastModifiedBy>
  <cp:revision>3</cp:revision>
  <dcterms:created xsi:type="dcterms:W3CDTF">2025-05-15T07:45:18Z</dcterms:created>
  <dcterms:modified xsi:type="dcterms:W3CDTF">2026-01-17T14:34:25Z</dcterms:modified>
</cp:coreProperties>
</file>